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80" r:id="rId3"/>
    <p:sldId id="285" r:id="rId4"/>
    <p:sldId id="269" r:id="rId5"/>
    <p:sldId id="270" r:id="rId6"/>
    <p:sldId id="271" r:id="rId7"/>
    <p:sldId id="272" r:id="rId8"/>
    <p:sldId id="273" r:id="rId9"/>
    <p:sldId id="274" r:id="rId10"/>
    <p:sldId id="281" r:id="rId11"/>
    <p:sldId id="283" r:id="rId12"/>
    <p:sldId id="282" r:id="rId13"/>
    <p:sldId id="257" r:id="rId14"/>
    <p:sldId id="261" r:id="rId15"/>
    <p:sldId id="259" r:id="rId16"/>
    <p:sldId id="260" r:id="rId17"/>
    <p:sldId id="262" r:id="rId18"/>
    <p:sldId id="263" r:id="rId19"/>
    <p:sldId id="264" r:id="rId20"/>
    <p:sldId id="277" r:id="rId21"/>
    <p:sldId id="284" r:id="rId22"/>
    <p:sldId id="279" r:id="rId23"/>
    <p:sldId id="26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E47DA5BE-3A07-4493-A29C-3A36091486DF}">
          <p14:sldIdLst>
            <p14:sldId id="256"/>
            <p14:sldId id="280"/>
            <p14:sldId id="285"/>
            <p14:sldId id="269"/>
            <p14:sldId id="270"/>
            <p14:sldId id="271"/>
            <p14:sldId id="272"/>
            <p14:sldId id="273"/>
            <p14:sldId id="274"/>
            <p14:sldId id="281"/>
            <p14:sldId id="283"/>
            <p14:sldId id="282"/>
            <p14:sldId id="257"/>
            <p14:sldId id="261"/>
            <p14:sldId id="259"/>
            <p14:sldId id="260"/>
            <p14:sldId id="262"/>
            <p14:sldId id="263"/>
            <p14:sldId id="264"/>
            <p14:sldId id="277"/>
            <p14:sldId id="284"/>
            <p14:sldId id="279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6" autoAdjust="0"/>
    <p:restoredTop sz="94660"/>
  </p:normalViewPr>
  <p:slideViewPr>
    <p:cSldViewPr>
      <p:cViewPr varScale="1">
        <p:scale>
          <a:sx n="110" d="100"/>
          <a:sy n="110" d="100"/>
        </p:scale>
        <p:origin x="-3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E379-94FA-4383-A54E-E15FA9226D6F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8B874-68E6-4762-89FF-796691361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54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6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466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BD3DF54-A08E-43F2-A3B8-2EF6CE804465}" type="slidenum">
              <a:rPr lang="en-US" smtClean="0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35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6666DA-A01B-4941-9B0D-EA2B47077E8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59B781-493A-484E-89CE-FA67F4BF9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rial Black" panose="020B0A04020102020204" pitchFamily="34" charset="0"/>
              </a:rPr>
              <a:t>CLASS OF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MANCHESTER HIGH SCHOOL</a:t>
            </a:r>
          </a:p>
        </p:txBody>
      </p:sp>
      <p:pic>
        <p:nvPicPr>
          <p:cNvPr id="2050" name="Picture 2" descr="C:\Users\bcook\AppData\Local\Microsoft\Windows\Temporary Internet Files\Content.IE5\JJQDX2MA\MP9004423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2667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cook\AppData\Local\Microsoft\Windows\Temporary Internet Files\Content.IE5\F7H6XA4K\MP9004485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"/>
            <a:ext cx="27432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4955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All students must complete a Pathway/MOWR </a:t>
            </a:r>
            <a:r>
              <a:rPr lang="en-US" sz="1800" dirty="0">
                <a:latin typeface="Arial Black" panose="020B0A04020102020204" pitchFamily="34" charset="0"/>
              </a:rPr>
              <a:t>(3 COURSES) </a:t>
            </a:r>
            <a:r>
              <a:rPr lang="en-US" sz="3600" dirty="0">
                <a:latin typeface="Arial Black" panose="020B0A04020102020204" pitchFamily="34" charset="0"/>
              </a:rPr>
              <a:t>to Graduate.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dirty="0"/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11200" b="1" dirty="0">
                <a:latin typeface="Arial Black" panose="020B0A04020102020204" pitchFamily="34" charset="0"/>
              </a:rPr>
              <a:t>Plant and Landscape Nursery</a:t>
            </a:r>
          </a:p>
          <a:p>
            <a:pPr>
              <a:buClr>
                <a:schemeClr val="tx1"/>
              </a:buClr>
              <a:buNone/>
            </a:pPr>
            <a:endParaRPr lang="en-US" sz="11200" b="1" dirty="0">
              <a:latin typeface="Arial Black" panose="020B0A04020102020204" pitchFamily="34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US" sz="11200" b="1" dirty="0">
                <a:latin typeface="Arial Black" panose="020B0A04020102020204" pitchFamily="34" charset="0"/>
              </a:rPr>
              <a:t>2.Therapeutic Services/Allied Health</a:t>
            </a:r>
          </a:p>
          <a:p>
            <a:pPr>
              <a:buClr>
                <a:schemeClr val="tx1"/>
              </a:buClr>
              <a:buNone/>
            </a:pPr>
            <a:endParaRPr lang="en-US" sz="11200" b="1" dirty="0">
              <a:latin typeface="Arial Black" panose="020B0A04020102020204" pitchFamily="34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US" sz="11200" b="1" dirty="0">
                <a:latin typeface="Arial Black" panose="020B0A04020102020204" pitchFamily="34" charset="0"/>
              </a:rPr>
              <a:t>3.Entrepreneurship</a:t>
            </a:r>
          </a:p>
          <a:p>
            <a:pPr>
              <a:buClr>
                <a:schemeClr val="tx1"/>
              </a:buClr>
              <a:buNone/>
            </a:pPr>
            <a:endParaRPr lang="en-US" sz="11200" b="1" dirty="0">
              <a:latin typeface="Arial Black" panose="020B0A04020102020204" pitchFamily="34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US" sz="11200" b="1" dirty="0">
                <a:latin typeface="Arial Black" panose="020B0A04020102020204" pitchFamily="34" charset="0"/>
              </a:rPr>
              <a:t>4.Information systems</a:t>
            </a:r>
          </a:p>
          <a:p>
            <a:pPr>
              <a:buClr>
                <a:schemeClr val="tx1"/>
              </a:buClr>
              <a:buNone/>
            </a:pPr>
            <a:endParaRPr lang="en-US" sz="11200" b="1" dirty="0">
              <a:latin typeface="Arial Black" panose="020B0A04020102020204" pitchFamily="34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US" sz="11200" b="1" dirty="0">
                <a:latin typeface="Arial Black" panose="020B0A04020102020204" pitchFamily="34" charset="0"/>
              </a:rPr>
              <a:t> 5. Carpentry</a:t>
            </a:r>
            <a:r>
              <a:rPr lang="en-US" sz="7400" b="1" dirty="0">
                <a:latin typeface="Arial Black" panose="020B0A04020102020204" pitchFamily="34" charset="0"/>
              </a:rPr>
              <a:t> 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sz="3400" b="1" dirty="0"/>
          </a:p>
          <a:p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724650" y="1828800"/>
            <a:ext cx="3486150" cy="464978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dirty="0"/>
          </a:p>
          <a:p>
            <a:pPr>
              <a:buClr>
                <a:schemeClr val="tx1"/>
              </a:buClr>
              <a:buNone/>
            </a:pPr>
            <a:endParaRPr lang="en-US" sz="9600" b="1" dirty="0"/>
          </a:p>
          <a:p>
            <a:pPr>
              <a:buNone/>
            </a:pP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Arial Black" panose="020B0A04020102020204" pitchFamily="34" charset="0"/>
              </a:rPr>
              <a:t>Additional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>
                <a:schemeClr val="tx1"/>
              </a:buClr>
              <a:buNone/>
            </a:pPr>
            <a:r>
              <a:rPr lang="en-US" sz="2400" b="1" dirty="0">
                <a:latin typeface="Arial Black" panose="020B0A04020102020204" pitchFamily="34" charset="0"/>
              </a:rPr>
              <a:t>6</a:t>
            </a:r>
            <a:r>
              <a:rPr lang="en-US" b="1" dirty="0">
                <a:latin typeface="Arial Black" panose="020B0A04020102020204" pitchFamily="34" charset="0"/>
              </a:rPr>
              <a:t>. </a:t>
            </a:r>
            <a:r>
              <a:rPr lang="en-US" b="1" u="sng" dirty="0">
                <a:latin typeface="Arial Black" panose="020B0A04020102020204" pitchFamily="34" charset="0"/>
              </a:rPr>
              <a:t>Fine Arts </a:t>
            </a:r>
            <a:r>
              <a:rPr lang="en-US" b="1" dirty="0">
                <a:latin typeface="Arial Black" panose="020B0A04020102020204" pitchFamily="34" charset="0"/>
              </a:rPr>
              <a:t>- 3 courses in either  Theatre/Drama or Band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514350" indent="-514350">
              <a:buClr>
                <a:schemeClr val="tx1"/>
              </a:buClr>
              <a:buNone/>
            </a:pPr>
            <a:r>
              <a:rPr lang="en-US" b="1" dirty="0">
                <a:latin typeface="Arial Black" panose="020B0A04020102020204" pitchFamily="34" charset="0"/>
              </a:rPr>
              <a:t>7. </a:t>
            </a:r>
            <a:r>
              <a:rPr lang="en-US" b="1" u="sng" dirty="0">
                <a:latin typeface="Arial Black" panose="020B0A04020102020204" pitchFamily="34" charset="0"/>
              </a:rPr>
              <a:t>Foreign Language </a:t>
            </a:r>
            <a:r>
              <a:rPr lang="en-US" b="1" dirty="0">
                <a:latin typeface="Arial Black" panose="020B0A04020102020204" pitchFamily="34" charset="0"/>
              </a:rPr>
              <a:t>- 3 courses in one foreign language. 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514350" indent="-514350">
              <a:buClr>
                <a:schemeClr val="tx1"/>
              </a:buClr>
              <a:buNone/>
            </a:pPr>
            <a:r>
              <a:rPr lang="en-US" b="1" dirty="0">
                <a:latin typeface="Arial Black" panose="020B0A04020102020204" pitchFamily="34" charset="0"/>
              </a:rPr>
              <a:t>8.  </a:t>
            </a:r>
            <a:r>
              <a:rPr lang="en-US" b="1" u="sng" dirty="0">
                <a:latin typeface="Arial Black" panose="020B0A04020102020204" pitchFamily="34" charset="0"/>
              </a:rPr>
              <a:t>Advanced Academic Pathways</a:t>
            </a:r>
            <a:r>
              <a:rPr lang="en-US" b="1" dirty="0">
                <a:latin typeface="Arial Black" panose="020B0A04020102020204" pitchFamily="34" charset="0"/>
              </a:rPr>
              <a:t> - students who completed AP or College level </a:t>
            </a:r>
            <a:r>
              <a:rPr lang="en-US" b="1" u="sng" dirty="0">
                <a:latin typeface="Arial Black" panose="020B0A04020102020204" pitchFamily="34" charset="0"/>
              </a:rPr>
              <a:t>core</a:t>
            </a:r>
            <a:r>
              <a:rPr lang="en-US" b="1" dirty="0">
                <a:latin typeface="Arial Black" panose="020B0A04020102020204" pitchFamily="34" charset="0"/>
              </a:rPr>
              <a:t> courses plus passed 2 levels of a foreign language.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Dual Enrollment 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courses count as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10591800" cy="44196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1.Criminal Justice</a:t>
            </a:r>
          </a:p>
          <a:p>
            <a:r>
              <a:rPr lang="en-US" sz="4000" b="1" dirty="0">
                <a:latin typeface="Arial Black" panose="020B0A04020102020204" pitchFamily="34" charset="0"/>
              </a:rPr>
              <a:t>2. Early Childhood Education</a:t>
            </a:r>
          </a:p>
          <a:p>
            <a:r>
              <a:rPr lang="en-US" sz="4000" b="1" dirty="0">
                <a:latin typeface="Arial Black" panose="020B0A04020102020204" pitchFamily="34" charset="0"/>
              </a:rPr>
              <a:t>3. Nurse Aide</a:t>
            </a:r>
          </a:p>
          <a:p>
            <a:r>
              <a:rPr lang="en-US" sz="4000" b="1" dirty="0">
                <a:latin typeface="Arial Black" panose="020B0A04020102020204" pitchFamily="34" charset="0"/>
              </a:rPr>
              <a:t>4. Welding</a:t>
            </a:r>
          </a:p>
          <a:p>
            <a:r>
              <a:rPr lang="en-US" sz="4000" b="1" dirty="0">
                <a:latin typeface="Arial Black" panose="020B0A04020102020204" pitchFamily="34" charset="0"/>
              </a:rPr>
              <a:t>5. Cosmetology</a:t>
            </a:r>
          </a:p>
          <a:p>
            <a:r>
              <a:rPr lang="en-US" sz="4000" b="1" dirty="0">
                <a:latin typeface="Arial Black" panose="020B0A04020102020204" pitchFamily="34" charset="0"/>
              </a:rPr>
              <a:t>6. Automotive</a:t>
            </a:r>
          </a:p>
          <a:p>
            <a:r>
              <a:rPr lang="en-US" sz="4000" b="1" dirty="0">
                <a:latin typeface="Arial Black" panose="020B0A04020102020204" pitchFamily="34" charset="0"/>
              </a:rPr>
              <a:t>7. Core Math and English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CALCULATING GPA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4800" b="1" dirty="0"/>
              <a:t>A=4 points</a:t>
            </a:r>
          </a:p>
          <a:p>
            <a:pPr marL="0" indent="0" algn="ctr">
              <a:buNone/>
            </a:pPr>
            <a:r>
              <a:rPr lang="en-US" sz="4800" b="1" dirty="0"/>
              <a:t>B=3 points</a:t>
            </a:r>
          </a:p>
          <a:p>
            <a:pPr marL="0" indent="0" algn="ctr">
              <a:buNone/>
            </a:pPr>
            <a:r>
              <a:rPr lang="en-US" sz="4800" b="1" dirty="0"/>
              <a:t>C= 2 points</a:t>
            </a:r>
          </a:p>
          <a:p>
            <a:pPr marL="0" indent="0" algn="ctr">
              <a:buNone/>
            </a:pPr>
            <a:r>
              <a:rPr lang="en-US" sz="4800" b="1" dirty="0"/>
              <a:t>F= 0 points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Divide the number of grades into the cumulative points to get total GPA.</a:t>
            </a:r>
          </a:p>
          <a:p>
            <a:r>
              <a:rPr lang="en-US" b="1" dirty="0">
                <a:latin typeface="Arial Black" panose="020B0A04020102020204" pitchFamily="34" charset="0"/>
              </a:rPr>
              <a:t>GPA’s start counting in the 9</a:t>
            </a:r>
            <a:r>
              <a:rPr lang="en-US" b="1" baseline="30000" dirty="0">
                <a:latin typeface="Arial Black" panose="020B0A04020102020204" pitchFamily="34" charset="0"/>
              </a:rPr>
              <a:t>th</a:t>
            </a:r>
            <a:r>
              <a:rPr lang="en-US" b="1" dirty="0">
                <a:latin typeface="Arial Black" panose="020B0A04020102020204" pitchFamily="34" charset="0"/>
              </a:rPr>
              <a:t> grade.</a:t>
            </a:r>
          </a:p>
          <a:p>
            <a:r>
              <a:rPr lang="en-US" b="1" dirty="0">
                <a:latin typeface="Arial Black" panose="020B0A04020102020204" pitchFamily="34" charset="0"/>
              </a:rPr>
              <a:t>GPA calculates at the end of every semester.</a:t>
            </a:r>
          </a:p>
          <a:p>
            <a:r>
              <a:rPr lang="en-US" b="1" dirty="0">
                <a:latin typeface="Arial Black" panose="020B0A04020102020204" pitchFamily="34" charset="0"/>
              </a:rPr>
              <a:t>You will need a min. of 3.0 for HOPE. 2.5 for a 4 year college.</a:t>
            </a:r>
          </a:p>
        </p:txBody>
      </p:sp>
    </p:spTree>
    <p:extLst>
      <p:ext uri="{BB962C8B-B14F-4D97-AF65-F5344CB8AC3E}">
        <p14:creationId xmlns:p14="http://schemas.microsoft.com/office/powerpoint/2010/main" xmlns="" val="3756155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STUDY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Arial Black" panose="020B0A04020102020204" pitchFamily="34" charset="0"/>
              </a:rPr>
              <a:t>HOW TO PASS 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ASSIGNMENTS AND TEST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IN HIGH SCHOOL</a:t>
            </a:r>
          </a:p>
        </p:txBody>
      </p:sp>
      <p:pic>
        <p:nvPicPr>
          <p:cNvPr id="3074" name="Picture 2" descr="C:\Users\bcook\AppData\Local\Microsoft\Windows\Temporary Internet Files\Content.IE5\NHH9EN87\MP9004424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3581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4291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/>
              <a:t>1. No more than 5 Absences.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The easiest way to pass ALL of your classes is simple… make sure you’re in the class!! </a:t>
            </a:r>
          </a:p>
        </p:txBody>
      </p:sp>
    </p:spTree>
    <p:extLst>
      <p:ext uri="{BB962C8B-B14F-4D97-AF65-F5344CB8AC3E}">
        <p14:creationId xmlns:p14="http://schemas.microsoft.com/office/powerpoint/2010/main" xmlns="" val="3343372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/>
              <a:t>2. No Zero’s!!!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b="1" dirty="0">
                <a:latin typeface="Arial Black" panose="020B0A04020102020204" pitchFamily="34" charset="0"/>
              </a:rPr>
              <a:t>Teachers will always give grades for assignments, projects, or test.</a:t>
            </a:r>
          </a:p>
          <a:p>
            <a:r>
              <a:rPr lang="en-US" sz="3500" b="1" dirty="0">
                <a:latin typeface="Arial Black" panose="020B0A04020102020204" pitchFamily="34" charset="0"/>
              </a:rPr>
              <a:t>Zero’s mean they did not get the assignment, project or you did not take the test.</a:t>
            </a:r>
          </a:p>
          <a:p>
            <a:r>
              <a:rPr lang="en-US" sz="3500" b="1" dirty="0">
                <a:latin typeface="Arial Black" panose="020B0A04020102020204" pitchFamily="34" charset="0"/>
              </a:rPr>
              <a:t>0+0+100 = 100 divided by 3 grades = 33  </a:t>
            </a:r>
          </a:p>
          <a:p>
            <a:r>
              <a:rPr lang="en-US" sz="3500" b="1" dirty="0">
                <a:latin typeface="Arial Black" panose="020B0A04020102020204" pitchFamily="34" charset="0"/>
              </a:rPr>
              <a:t>100+80+50 = 230 divided by 3 grades = 77 </a:t>
            </a:r>
          </a:p>
          <a:p>
            <a:r>
              <a:rPr lang="en-US" sz="3500" b="1" dirty="0">
                <a:latin typeface="Arial Black" panose="020B0A04020102020204" pitchFamily="34" charset="0"/>
              </a:rPr>
              <a:t>Every Grade Counts.</a:t>
            </a:r>
            <a:endParaRPr lang="en-US" b="1" dirty="0">
              <a:effectLst/>
              <a:latin typeface="Arial Black" panose="020B0A04020102020204" pitchFamily="34" charset="0"/>
            </a:endParaRPr>
          </a:p>
          <a:p>
            <a:r>
              <a:rPr lang="en-US" b="1" i="1" dirty="0">
                <a:latin typeface="Arial Black" panose="020B0A04020102020204" pitchFamily="34" charset="0"/>
              </a:rPr>
              <a:t>TURN IN ALL ASSIGNMENTS ON TIME!!!</a:t>
            </a:r>
          </a:p>
        </p:txBody>
      </p:sp>
    </p:spTree>
    <p:extLst>
      <p:ext uri="{BB962C8B-B14F-4D97-AF65-F5344CB8AC3E}">
        <p14:creationId xmlns:p14="http://schemas.microsoft.com/office/powerpoint/2010/main" xmlns="" val="179899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/>
              <a:t>3. Organize and Prioritize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Keep an agenda, calendar, assignment book, etc.</a:t>
            </a:r>
          </a:p>
          <a:p>
            <a:pPr>
              <a:buNone/>
            </a:pPr>
            <a:r>
              <a:rPr lang="en-US" b="1" dirty="0">
                <a:latin typeface="Arial Black" panose="020B0A04020102020204" pitchFamily="34" charset="0"/>
              </a:rPr>
              <a:t> </a:t>
            </a:r>
          </a:p>
          <a:p>
            <a:r>
              <a:rPr lang="en-US" b="1" dirty="0">
                <a:latin typeface="Arial Black" panose="020B0A04020102020204" pitchFamily="34" charset="0"/>
              </a:rPr>
              <a:t>Write down dates for when assignments, projects, test are due.</a:t>
            </a:r>
          </a:p>
          <a:p>
            <a:pPr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r>
              <a:rPr lang="en-US" b="1" dirty="0">
                <a:latin typeface="Arial Black" panose="020B0A04020102020204" pitchFamily="34" charset="0"/>
              </a:rPr>
              <a:t>Keep a separate notebook for each class.</a:t>
            </a:r>
          </a:p>
          <a:p>
            <a:pPr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r>
              <a:rPr lang="en-US" b="1" dirty="0">
                <a:latin typeface="Arial Black" panose="020B0A04020102020204" pitchFamily="34" charset="0"/>
              </a:rPr>
              <a:t>Clean out your book bag at least once a week and reorganize paper by subject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51410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4. The </a:t>
            </a:r>
            <a:r>
              <a:rPr lang="en-US" sz="6000" u="sng" dirty="0"/>
              <a:t>SLANT</a:t>
            </a:r>
            <a:r>
              <a:rPr lang="en-US" sz="6000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820400" cy="46256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      </a:t>
            </a:r>
            <a:r>
              <a:rPr lang="en-US" b="1" u="sng" dirty="0">
                <a:latin typeface="Arial Black" panose="020B0A04020102020204" pitchFamily="34" charset="0"/>
              </a:rPr>
              <a:t>S</a:t>
            </a:r>
            <a:r>
              <a:rPr lang="en-US" dirty="0">
                <a:latin typeface="Arial Black" panose="020B0A04020102020204" pitchFamily="34" charset="0"/>
              </a:rPr>
              <a:t>- Sit up in your desk (and definitely don’t sleep!)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       </a:t>
            </a:r>
            <a:r>
              <a:rPr lang="en-US" b="1" u="sng" dirty="0">
                <a:latin typeface="Arial Black" panose="020B0A04020102020204" pitchFamily="34" charset="0"/>
              </a:rPr>
              <a:t>L</a:t>
            </a:r>
            <a:r>
              <a:rPr lang="en-US" dirty="0">
                <a:latin typeface="Arial Black" panose="020B0A04020102020204" pitchFamily="34" charset="0"/>
              </a:rPr>
              <a:t>- Listen to the teacher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           </a:t>
            </a:r>
            <a:r>
              <a:rPr lang="en-US" b="1" u="sng" dirty="0">
                <a:latin typeface="Arial Black" panose="020B0A04020102020204" pitchFamily="34" charset="0"/>
              </a:rPr>
              <a:t>A</a:t>
            </a:r>
            <a:r>
              <a:rPr lang="en-US" dirty="0">
                <a:latin typeface="Arial Black" panose="020B0A04020102020204" pitchFamily="34" charset="0"/>
              </a:rPr>
              <a:t>- Ask questions if you need help or want tips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                     from the teacher on HOW TO STUDY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                 </a:t>
            </a:r>
            <a:r>
              <a:rPr lang="en-US" b="1" u="sng" dirty="0">
                <a:latin typeface="Arial Black" panose="020B0A04020102020204" pitchFamily="34" charset="0"/>
              </a:rPr>
              <a:t>N</a:t>
            </a:r>
            <a:r>
              <a:rPr lang="en-US" dirty="0">
                <a:latin typeface="Arial Black" panose="020B0A04020102020204" pitchFamily="34" charset="0"/>
              </a:rPr>
              <a:t>- Nod your head at the teacher when they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                         are talking…it lets them know you are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                          listening.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                          </a:t>
            </a:r>
            <a:r>
              <a:rPr lang="en-US" b="1" u="sng" dirty="0">
                <a:latin typeface="Arial Black" panose="020B0A04020102020204" pitchFamily="34" charset="0"/>
              </a:rPr>
              <a:t>T</a:t>
            </a:r>
            <a:r>
              <a:rPr lang="en-US" dirty="0">
                <a:latin typeface="Arial Black" panose="020B0A04020102020204" pitchFamily="34" charset="0"/>
              </a:rPr>
              <a:t>- Track the teacher with your eyes as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                                   he/she walks around the room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C:\Users\bcook\AppData\Local\Microsoft\Windows\Temporary Internet Files\Content.IE5\F7H6XA4K\MP9004278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87996"/>
            <a:ext cx="17526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2402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  </a:t>
            </a:r>
            <a:r>
              <a:rPr lang="en-US" sz="7200" dirty="0"/>
              <a:t>Five Test Taking Tips: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420836"/>
            <a:ext cx="11369040" cy="52085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457200" indent="-457200">
              <a:buNone/>
            </a:pPr>
            <a:r>
              <a:rPr lang="en-US" sz="2000" b="1" dirty="0">
                <a:latin typeface="Arial Black" panose="020B0A04020102020204" pitchFamily="34" charset="0"/>
              </a:rPr>
              <a:t>1. Use slow breathing to relax.</a:t>
            </a:r>
          </a:p>
          <a:p>
            <a:pPr marL="457200" indent="-457200">
              <a:buNone/>
            </a:pPr>
            <a:endParaRPr lang="en-US" sz="2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 Black" panose="020B0A04020102020204" pitchFamily="34" charset="0"/>
              </a:rPr>
              <a:t>2. Look over the entire test to determine how long it is and where the most  points are.  Determine a time limit for each section.</a:t>
            </a:r>
          </a:p>
          <a:p>
            <a:pPr marL="0" indent="0">
              <a:buNone/>
            </a:pPr>
            <a:endParaRPr lang="en-US" sz="2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 Black" panose="020B0A04020102020204" pitchFamily="34" charset="0"/>
              </a:rPr>
              <a:t>3. Answer the easy questions first.  Often these questions will have clues to harder questions.</a:t>
            </a:r>
          </a:p>
          <a:p>
            <a:pPr marL="0" indent="0">
              <a:buNone/>
            </a:pPr>
            <a:endParaRPr lang="en-US" sz="2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 Black" panose="020B0A04020102020204" pitchFamily="34" charset="0"/>
              </a:rPr>
              <a:t>4. Go back to the harder questions.  Look for clues.  Eliminate any obvious  wrong  answers.  If you are still not sure of the correct answer, take your best educated guess.</a:t>
            </a:r>
          </a:p>
          <a:p>
            <a:pPr marL="0" indent="0">
              <a:buNone/>
            </a:pPr>
            <a:endParaRPr lang="en-US" sz="2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 Black" panose="020B0A04020102020204" pitchFamily="34" charset="0"/>
              </a:rPr>
              <a:t>5. Budget your time so that you have a few minutes left at the end to check  your answers.  Make sure you do not leave any blank. 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8274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457200" y="1143001"/>
            <a:ext cx="11049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 u="sng" dirty="0">
                <a:latin typeface="Arial Black" panose="020B0A04020102020204" pitchFamily="34" charset="0"/>
              </a:rPr>
              <a:t>COURSES</a:t>
            </a:r>
            <a:r>
              <a:rPr lang="en-US" sz="2400" b="1" dirty="0">
                <a:latin typeface="Arial Black" panose="020B0A04020102020204" pitchFamily="34" charset="0"/>
              </a:rPr>
              <a:t>			</a:t>
            </a:r>
            <a:r>
              <a:rPr lang="en-US" sz="2400" dirty="0">
                <a:latin typeface="Arial Black" panose="020B0A04020102020204" pitchFamily="34" charset="0"/>
              </a:rPr>
              <a:t>		              </a:t>
            </a:r>
            <a:r>
              <a:rPr lang="en-US" sz="2400" b="1" u="sng" dirty="0">
                <a:latin typeface="Arial Black" panose="020B0A04020102020204" pitchFamily="34" charset="0"/>
              </a:rPr>
              <a:t>Units Required</a:t>
            </a:r>
          </a:p>
          <a:p>
            <a:pPr eaLnBrk="1" hangingPunct="1"/>
            <a:r>
              <a:rPr lang="en-US" sz="2400" b="1" dirty="0">
                <a:latin typeface="Arial Black" panose="020B0A04020102020204" pitchFamily="34" charset="0"/>
              </a:rPr>
              <a:t>English/Language Arts 			                 4</a:t>
            </a:r>
          </a:p>
          <a:p>
            <a:pPr eaLnBrk="1" hangingPunct="1"/>
            <a:r>
              <a:rPr lang="en-US" sz="2400" b="1" dirty="0">
                <a:latin typeface="Arial Black" panose="020B0A04020102020204" pitchFamily="34" charset="0"/>
              </a:rPr>
              <a:t>Mathematics					                 4</a:t>
            </a:r>
          </a:p>
          <a:p>
            <a:pPr eaLnBrk="1" hangingPunct="1"/>
            <a:r>
              <a:rPr lang="en-US" sz="2400" b="1" dirty="0">
                <a:latin typeface="Arial Black" panose="020B0A04020102020204" pitchFamily="34" charset="0"/>
              </a:rPr>
              <a:t>Science				                                   4</a:t>
            </a:r>
          </a:p>
          <a:p>
            <a:pPr eaLnBrk="1" hangingPunct="1"/>
            <a:r>
              <a:rPr lang="en-US" sz="2400" b="1" dirty="0">
                <a:latin typeface="Arial Black" panose="020B0A04020102020204" pitchFamily="34" charset="0"/>
              </a:rPr>
              <a:t>Social Studies					                 4</a:t>
            </a:r>
          </a:p>
          <a:p>
            <a:pPr eaLnBrk="1" hangingPunct="1"/>
            <a:r>
              <a:rPr lang="en-US" sz="2400" b="1" dirty="0">
                <a:latin typeface="Arial Black" panose="020B0A04020102020204" pitchFamily="34" charset="0"/>
              </a:rPr>
              <a:t>CTAE </a:t>
            </a:r>
            <a:r>
              <a:rPr lang="en-US" sz="2400" b="1" dirty="0">
                <a:solidFill>
                  <a:srgbClr val="0000FF"/>
                </a:solidFill>
                <a:latin typeface="Arial Black" panose="020B0A04020102020204" pitchFamily="34" charset="0"/>
              </a:rPr>
              <a:t>and/or</a:t>
            </a:r>
            <a:r>
              <a:rPr lang="en-US" sz="2400" b="1" dirty="0">
                <a:latin typeface="Arial Black" panose="020B0A04020102020204" pitchFamily="34" charset="0"/>
              </a:rPr>
              <a:t> Fine Arts</a:t>
            </a:r>
          </a:p>
          <a:p>
            <a:pPr eaLnBrk="1" hangingPunct="1"/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Arial Black" panose="020B0A04020102020204" pitchFamily="34" charset="0"/>
              </a:rPr>
              <a:t>and/or</a:t>
            </a:r>
            <a:r>
              <a:rPr lang="en-US" sz="2400" b="1" dirty="0">
                <a:latin typeface="Arial Black" panose="020B0A04020102020204" pitchFamily="34" charset="0"/>
              </a:rPr>
              <a:t> Foreign Lang.		                                   3</a:t>
            </a:r>
          </a:p>
          <a:p>
            <a:pPr eaLnBrk="1" hangingPunct="1"/>
            <a:r>
              <a:rPr lang="en-US" sz="2400" b="1" dirty="0">
                <a:latin typeface="Arial Black" panose="020B0A04020102020204" pitchFamily="34" charset="0"/>
              </a:rPr>
              <a:t>Health and Physical Education		                 1</a:t>
            </a:r>
          </a:p>
          <a:p>
            <a:pPr eaLnBrk="1" hangingPunct="1"/>
            <a:r>
              <a:rPr lang="en-US" sz="2400" b="1" dirty="0">
                <a:latin typeface="Arial Black" panose="020B0A04020102020204" pitchFamily="34" charset="0"/>
              </a:rPr>
              <a:t>Electives					          </a:t>
            </a:r>
            <a:r>
              <a:rPr lang="en-US" sz="2400" b="1" u="sng" dirty="0">
                <a:latin typeface="Arial Black" panose="020B0A04020102020204" pitchFamily="34" charset="0"/>
              </a:rPr>
              <a:t>                8</a:t>
            </a:r>
          </a:p>
          <a:p>
            <a:pPr eaLnBrk="1" hangingPunct="1"/>
            <a:endParaRPr lang="en-US" sz="2400" b="1" u="sng" dirty="0">
              <a:latin typeface="Arial Black" panose="020B0A04020102020204" pitchFamily="34" charset="0"/>
            </a:endParaRPr>
          </a:p>
          <a:p>
            <a:pPr eaLnBrk="1" hangingPunct="1"/>
            <a:r>
              <a:rPr lang="en-US" sz="2400" b="1" i="1" dirty="0">
                <a:latin typeface="Arial Black" panose="020B0A04020102020204" pitchFamily="34" charset="0"/>
              </a:rPr>
              <a:t>Total Units (Minimum)                                         28</a:t>
            </a:r>
          </a:p>
          <a:p>
            <a:pPr eaLnBrk="1" hangingPunct="1"/>
            <a:endParaRPr lang="en-US" sz="2400" b="1" i="1" dirty="0">
              <a:latin typeface="Arial Black" panose="020B0A04020102020204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400" b="1" dirty="0">
                <a:latin typeface="Arial Black" panose="020B0A04020102020204" pitchFamily="34" charset="0"/>
              </a:rPr>
              <a:t> All Students are required to complete a Pathway to </a:t>
            </a:r>
          </a:p>
          <a:p>
            <a:pPr eaLnBrk="1" hangingPunct="1"/>
            <a:r>
              <a:rPr lang="en-US" sz="2400" b="1" dirty="0">
                <a:latin typeface="Arial Black" panose="020B0A04020102020204" pitchFamily="34" charset="0"/>
              </a:rPr>
              <a:t>  Graduate. Must pass the End of Pathway Test to get a cord.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 dirty="0">
                <a:latin typeface="Arial Black" panose="020B0A04020102020204" pitchFamily="34" charset="0"/>
              </a:rPr>
              <a:t> EOC COURSES ARE MANDATORY TO GRADUATE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04800"/>
            <a:ext cx="11201400" cy="83820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3600" b="1" u="sng" dirty="0">
                <a:latin typeface="Arial Black" panose="020B0A04020102020204" pitchFamily="34" charset="0"/>
              </a:rPr>
              <a:t>2021 GRADUATION REQUIREMENTS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902854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 - ATHLETICS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Football</a:t>
            </a:r>
          </a:p>
          <a:p>
            <a:pPr marL="457200" indent="-457200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Soccer- girl’s and boy’s</a:t>
            </a:r>
          </a:p>
          <a:p>
            <a:pPr marL="457200" indent="-457200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Cheerleading</a:t>
            </a:r>
          </a:p>
          <a:p>
            <a:pPr marL="457200" indent="-457200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Cross Country  - </a:t>
            </a:r>
          </a:p>
          <a:p>
            <a:pPr marL="0" indent="0">
              <a:spcBef>
                <a:spcPts val="800"/>
              </a:spcBef>
              <a:buClrTx/>
              <a:buSzTx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      boy’s and girl’s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Basketball – girl’s and boy’s</a:t>
            </a:r>
          </a:p>
          <a:p>
            <a:pPr marL="457200" indent="-457200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Track – boy’s and girl’s</a:t>
            </a:r>
          </a:p>
          <a:p>
            <a:pPr marL="457200" indent="-457200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Baseball</a:t>
            </a:r>
          </a:p>
          <a:p>
            <a:pPr marL="457200" indent="-457200"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Softball for girl’s</a:t>
            </a:r>
          </a:p>
          <a:p>
            <a:pPr marL="457200" indent="-457200">
              <a:spcBef>
                <a:spcPts val="800"/>
              </a:spcBef>
              <a:buClrTx/>
              <a:buSzTx/>
              <a:buNone/>
              <a:defRPr/>
            </a:pPr>
            <a:endParaRPr lang="en-US" sz="3200" b="1" dirty="0">
              <a:solidFill>
                <a:srgbClr val="000000"/>
              </a:solidFill>
              <a:latin typeface="Franklin Gothic 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2060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 - CLUBS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000000"/>
                </a:solidFill>
                <a:latin typeface="Franklin Gothic Book"/>
              </a:rPr>
              <a:t>Academic Decathlon</a:t>
            </a: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000000"/>
                </a:solidFill>
                <a:latin typeface="Franklin Gothic Book"/>
              </a:rPr>
              <a:t>Marching Band</a:t>
            </a: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000000"/>
                </a:solidFill>
                <a:latin typeface="Franklin Gothic Book"/>
              </a:rPr>
              <a:t>FCA</a:t>
            </a: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000000"/>
                </a:solidFill>
                <a:latin typeface="Franklin Gothic Book"/>
              </a:rPr>
              <a:t>Spanish Club</a:t>
            </a: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000000"/>
                </a:solidFill>
                <a:latin typeface="Franklin Gothic Book"/>
              </a:rPr>
              <a:t>Drama</a:t>
            </a: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000000"/>
                </a:solidFill>
                <a:latin typeface="Franklin Gothic Book"/>
              </a:rPr>
              <a:t>FBLA</a:t>
            </a: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000000"/>
                </a:solidFill>
                <a:latin typeface="Franklin Gothic Book"/>
              </a:rPr>
              <a:t>Key Club</a:t>
            </a: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000000"/>
                </a:solidFill>
                <a:latin typeface="Franklin Gothic Book"/>
              </a:rPr>
              <a:t>BETA Club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DO THIS YEAR: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800"/>
              </a:spcBef>
              <a:buClrTx/>
              <a:buSzTx/>
              <a:buFont typeface="+mj-lt"/>
              <a:buAutoNum type="arabicPeriod"/>
              <a:defRPr/>
            </a:pP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</a:rPr>
              <a:t>Do your best in your classes!!!</a:t>
            </a:r>
          </a:p>
          <a:p>
            <a:pPr marL="514350" indent="-514350">
              <a:spcBef>
                <a:spcPts val="800"/>
              </a:spcBef>
              <a:buClrTx/>
              <a:buSzTx/>
              <a:buFont typeface="+mj-lt"/>
              <a:buAutoNum type="arabicPeriod"/>
              <a:defRPr/>
            </a:pP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</a:rPr>
              <a:t>Keep your book bag cleaned out.  Organization is the key.</a:t>
            </a:r>
          </a:p>
          <a:p>
            <a:pPr marL="514350" indent="-514350">
              <a:spcBef>
                <a:spcPts val="800"/>
              </a:spcBef>
              <a:buClrTx/>
              <a:buSzTx/>
              <a:buFont typeface="+mj-lt"/>
              <a:buAutoNum type="arabicPeriod"/>
              <a:defRPr/>
            </a:pP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</a:rPr>
              <a:t>Participate  in clubs, sports, organizations and community service</a:t>
            </a:r>
          </a:p>
          <a:p>
            <a:pPr marL="514350" indent="-514350">
              <a:spcBef>
                <a:spcPts val="800"/>
              </a:spcBef>
              <a:buClrTx/>
              <a:buSzTx/>
              <a:buFont typeface="+mj-lt"/>
              <a:buAutoNum type="arabicPeriod"/>
              <a:defRPr/>
            </a:pP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</a:rPr>
              <a:t>Sign up with </a:t>
            </a: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  <a:hlinkClick r:id="rId2"/>
              </a:rPr>
              <a:t>www.gafutures.org</a:t>
            </a: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</a:p>
          <a:p>
            <a:pPr marL="514350" indent="-514350">
              <a:spcBef>
                <a:spcPts val="800"/>
              </a:spcBef>
              <a:buClrTx/>
              <a:buSzTx/>
              <a:buFont typeface="+mj-lt"/>
              <a:buAutoNum type="arabicPeriod"/>
              <a:defRPr/>
            </a:pP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</a:rPr>
              <a:t>Visit the College and Career Center in the parent room in the front of the school.</a:t>
            </a:r>
          </a:p>
          <a:p>
            <a:pPr marL="514350" indent="-514350">
              <a:spcBef>
                <a:spcPts val="800"/>
              </a:spcBef>
              <a:buClrTx/>
              <a:buSzTx/>
              <a:buFont typeface="+mj-lt"/>
              <a:buAutoNum type="arabicPeriod"/>
              <a:defRPr/>
            </a:pP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</a:rPr>
              <a:t>Develop good study habits, study every day even if you do not have homework. </a:t>
            </a:r>
          </a:p>
          <a:p>
            <a:pPr marL="514350" indent="-514350">
              <a:spcBef>
                <a:spcPts val="800"/>
              </a:spcBef>
              <a:buClrTx/>
              <a:buSzTx/>
              <a:buFont typeface="+mj-lt"/>
              <a:buAutoNum type="arabicPeriod"/>
              <a:defRPr/>
            </a:pP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</a:rPr>
              <a:t>Keep  a to-do list and calendar of events/projects</a:t>
            </a:r>
          </a:p>
          <a:p>
            <a:pPr marL="514350" indent="-514350">
              <a:spcBef>
                <a:spcPts val="800"/>
              </a:spcBef>
              <a:buClrTx/>
              <a:buSzTx/>
              <a:buFont typeface="+mj-lt"/>
              <a:buAutoNum type="arabicPeriod"/>
              <a:defRPr/>
            </a:pPr>
            <a:r>
              <a:rPr lang="en-US" sz="2200" b="1" dirty="0">
                <a:solidFill>
                  <a:srgbClr val="000000"/>
                </a:solidFill>
                <a:latin typeface="Arial Black" panose="020B0A04020102020204" pitchFamily="34" charset="0"/>
              </a:rPr>
              <a:t>Homework counts!!!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9898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Arial Black" panose="020B0A04020102020204" pitchFamily="34" charset="0"/>
              </a:rPr>
              <a:t>The goal is to graduate on time. 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With your class,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With a high GPA, 2.5 or higher for college.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With a goal for what you want to do with your life after high school.  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College, Military, Work?????  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The choice is yours!!!</a:t>
            </a:r>
          </a:p>
        </p:txBody>
      </p:sp>
      <p:pic>
        <p:nvPicPr>
          <p:cNvPr id="4100" name="Picture 4" descr="C:\Users\bcook\AppData\Local\Microsoft\Windows\Temporary Internet Files\Content.IE5\JJQDX2MA\MP90041410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657600"/>
            <a:ext cx="3429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083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4 UNITS OF MATH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5334000" cy="4645152"/>
          </a:xfrm>
        </p:spPr>
        <p:txBody>
          <a:bodyPr>
            <a:normAutofit fontScale="92500" lnSpcReduction="20000"/>
          </a:bodyPr>
          <a:lstStyle/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3500" b="1" dirty="0">
                <a:solidFill>
                  <a:srgbClr val="000000"/>
                </a:solidFill>
                <a:latin typeface="Arial Black" panose="020B0A04020102020204" pitchFamily="34" charset="0"/>
              </a:rPr>
              <a:t>1 unit of Foundations of Algebra</a:t>
            </a:r>
            <a:r>
              <a:rPr lang="en-US" sz="35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                                                             </a:t>
            </a:r>
            <a:r>
              <a:rPr lang="en-US" sz="3500" b="1" dirty="0">
                <a:solidFill>
                  <a:srgbClr val="000000"/>
                </a:solidFill>
                <a:latin typeface="Arial Black" panose="020B0A04020102020204" pitchFamily="34" charset="0"/>
              </a:rPr>
              <a:t>     </a:t>
            </a:r>
          </a:p>
          <a:p>
            <a:pPr marL="0" lvl="1" indent="0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35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 algn="just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3500" b="1" dirty="0">
                <a:solidFill>
                  <a:srgbClr val="000000"/>
                </a:solidFill>
                <a:latin typeface="Arial Black" panose="020B0A04020102020204" pitchFamily="34" charset="0"/>
              </a:rPr>
              <a:t>* 1 Unit of Algebra I</a:t>
            </a:r>
          </a:p>
          <a:p>
            <a:pPr marL="173736" lvl="1" indent="-173736" algn="just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endParaRPr lang="en-US" sz="35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 algn="just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3500" b="1" dirty="0">
                <a:solidFill>
                  <a:srgbClr val="000000"/>
                </a:solidFill>
                <a:latin typeface="Arial Black" panose="020B0A04020102020204" pitchFamily="34" charset="0"/>
              </a:rPr>
              <a:t> *1 Unit of Geometry</a:t>
            </a:r>
          </a:p>
          <a:p>
            <a:pPr marL="457200" lvl="1" indent="0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35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3500" b="1" dirty="0">
                <a:solidFill>
                  <a:srgbClr val="000000"/>
                </a:solidFill>
                <a:latin typeface="Arial Black" panose="020B0A04020102020204" pitchFamily="34" charset="0"/>
              </a:rPr>
              <a:t>1 unit GSE Advanced Algebra (Alg. II) </a:t>
            </a: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endParaRPr lang="en-US" sz="3200" b="1" dirty="0">
              <a:solidFill>
                <a:srgbClr val="000000"/>
              </a:solidFill>
              <a:latin typeface="Franklin Gothic Book"/>
            </a:endParaRP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endParaRPr lang="en-US" sz="3200" b="1" dirty="0">
              <a:solidFill>
                <a:srgbClr val="000000"/>
              </a:solidFill>
              <a:latin typeface="Franklin Gothic Book"/>
            </a:endParaRP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Franklin Gothic Book"/>
              </a:rPr>
              <a:t>             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752600"/>
            <a:ext cx="4876800" cy="4645152"/>
          </a:xfrm>
        </p:spPr>
        <p:txBody>
          <a:bodyPr>
            <a:normAutofit fontScale="77500" lnSpcReduction="20000"/>
          </a:bodyPr>
          <a:lstStyle/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32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*1 Unit of GSE  </a:t>
            </a: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      Algebra I </a:t>
            </a:r>
            <a:r>
              <a:rPr lang="en-US" sz="36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                                                              </a:t>
            </a: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     </a:t>
            </a:r>
          </a:p>
          <a:p>
            <a:pPr marL="0" lvl="1" indent="0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36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 algn="just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*1 unit GSE Geometry </a:t>
            </a:r>
          </a:p>
          <a:p>
            <a:pPr marL="457200" lvl="1" indent="0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36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1 unit GSE Advanced Algebra (Alg. II) </a:t>
            </a:r>
          </a:p>
          <a:p>
            <a:pPr marL="457200" lvl="1" indent="0" algn="ctr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36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1 unit of Pre-Calculus </a:t>
            </a:r>
            <a:r>
              <a:rPr lang="en-US" sz="36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or</a:t>
            </a: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 Advanced Mathematical Decision Making , can also be College level Math.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4 UNITS OF ENGLISH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199"/>
            <a:ext cx="10744200" cy="4800601"/>
          </a:xfrm>
        </p:spPr>
        <p:txBody>
          <a:bodyPr>
            <a:normAutofit fontScale="62500" lnSpcReduction="20000"/>
          </a:bodyPr>
          <a:lstStyle/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*1 unit of 9</a:t>
            </a:r>
            <a:r>
              <a:rPr lang="en-US" sz="5800" b="1" baseline="30000" dirty="0">
                <a:solidFill>
                  <a:srgbClr val="000000"/>
                </a:solidFill>
                <a:latin typeface="Arial Black" panose="020B0A04020102020204" pitchFamily="34" charset="0"/>
              </a:rPr>
              <a:t>th</a:t>
            </a: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 Grade Literature</a:t>
            </a: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5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1 unit of 10</a:t>
            </a:r>
            <a:r>
              <a:rPr lang="en-US" sz="5800" b="1" baseline="30000" dirty="0">
                <a:solidFill>
                  <a:srgbClr val="000000"/>
                </a:solidFill>
                <a:latin typeface="Arial Black" panose="020B0A04020102020204" pitchFamily="34" charset="0"/>
              </a:rPr>
              <a:t>th</a:t>
            </a: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 grade Literature</a:t>
            </a: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5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*1 unit of 11</a:t>
            </a:r>
            <a:r>
              <a:rPr lang="en-US" sz="5800" b="1" baseline="30000" dirty="0">
                <a:solidFill>
                  <a:srgbClr val="000000"/>
                </a:solidFill>
                <a:latin typeface="Arial Black" panose="020B0A04020102020204" pitchFamily="34" charset="0"/>
              </a:rPr>
              <a:t>th</a:t>
            </a: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 grade American Literature</a:t>
            </a: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5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1 unit of 12</a:t>
            </a:r>
            <a:r>
              <a:rPr lang="en-US" sz="5800" b="1" baseline="30000" dirty="0">
                <a:solidFill>
                  <a:srgbClr val="000000"/>
                </a:solidFill>
                <a:latin typeface="Arial Black" panose="020B0A04020102020204" pitchFamily="34" charset="0"/>
              </a:rPr>
              <a:t>th</a:t>
            </a: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 grade British Literature </a:t>
            </a:r>
            <a:r>
              <a:rPr lang="en-US" sz="58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or</a:t>
            </a: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r>
              <a:rPr lang="en-US" sz="5800" b="1" dirty="0">
                <a:solidFill>
                  <a:srgbClr val="000000"/>
                </a:solidFill>
                <a:latin typeface="Arial Black" panose="020B0A04020102020204" pitchFamily="34" charset="0"/>
              </a:rPr>
              <a:t>  College English Literature (WGTC). 1101 and 1102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787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4 UNITS OF SCIENCE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*1 unit of Physical Science</a:t>
            </a: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  </a:t>
            </a: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*1 unit of Biology </a:t>
            </a: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   </a:t>
            </a: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1 unit of Chemistry </a:t>
            </a:r>
            <a:r>
              <a:rPr lang="en-US" sz="44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or</a:t>
            </a: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 Environmental Science</a:t>
            </a: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4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lnSpc>
                <a:spcPct val="90000"/>
              </a:lnSpc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1 unit  Anatomy, Physics, Zoology,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177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113538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4 UNITS OF SOCIAL STUDIES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1 unit of World History </a:t>
            </a: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4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  <a:cs typeface="Tahoma" pitchFamily="34" charset="0"/>
              </a:rPr>
              <a:t>1 unit of American Government </a:t>
            </a: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4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*1 unit of United States History </a:t>
            </a: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None/>
              <a:defRPr/>
            </a:pPr>
            <a:endParaRPr lang="en-US" sz="4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173736" lvl="1" indent="-173736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  <a:defRPr/>
            </a:pP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  <a:cs typeface="Tahoma" pitchFamily="34" charset="0"/>
              </a:rPr>
              <a:t>*1 unit of </a:t>
            </a:r>
            <a:r>
              <a:rPr lang="en-US" sz="4400" b="1" dirty="0">
                <a:solidFill>
                  <a:srgbClr val="000000"/>
                </a:solidFill>
                <a:latin typeface="Arial Black" panose="020B0A04020102020204" pitchFamily="34" charset="0"/>
              </a:rPr>
              <a:t>Economics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42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Arial Black" panose="020B0A04020102020204" pitchFamily="34" charset="0"/>
              </a:rPr>
              <a:t>HEALTH/PE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00"/>
              </a:spcBef>
              <a:buClrTx/>
              <a:buSzTx/>
              <a:buNone/>
              <a:defRPr/>
            </a:pPr>
            <a:r>
              <a:rPr lang="en-US" sz="7200" b="1" dirty="0">
                <a:solidFill>
                  <a:srgbClr val="000000"/>
                </a:solidFill>
                <a:latin typeface="Franklin Gothic Book"/>
              </a:rPr>
              <a:t>  </a:t>
            </a:r>
            <a:r>
              <a:rPr lang="en-US" sz="7200" b="1" dirty="0">
                <a:solidFill>
                  <a:srgbClr val="000000"/>
                </a:solidFill>
                <a:latin typeface="Arial Black" panose="020B0A04020102020204" pitchFamily="34" charset="0"/>
              </a:rPr>
              <a:t>All students must complete 1 unit of   Health/PE. </a:t>
            </a:r>
          </a:p>
          <a:p>
            <a:pPr marL="342900" indent="-342900">
              <a:spcBef>
                <a:spcPts val="800"/>
              </a:spcBef>
              <a:buClrTx/>
              <a:buSzTx/>
              <a:buNone/>
              <a:defRPr/>
            </a:pPr>
            <a:endParaRPr lang="en-US" sz="4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681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ELECTIVE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spcBef>
                <a:spcPts val="800"/>
              </a:spcBef>
              <a:buClrTx/>
              <a:buSzTx/>
              <a:buNone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A total of 3 units required from: </a:t>
            </a:r>
          </a:p>
          <a:p>
            <a:pPr marL="173736" lvl="1" indent="-173736" algn="just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</a:pPr>
            <a:r>
              <a:rPr lang="en-US" sz="36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CTAE</a:t>
            </a: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and/or</a:t>
            </a:r>
          </a:p>
          <a:p>
            <a:pPr marL="173736" lvl="1" indent="-173736" algn="just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</a:pPr>
            <a:r>
              <a:rPr lang="en-US" sz="36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Foreign Language</a:t>
            </a: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and/or</a:t>
            </a: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</a:p>
          <a:p>
            <a:pPr marL="173736" lvl="1" indent="-173736" algn="just">
              <a:spcBef>
                <a:spcPts val="300"/>
              </a:spcBef>
              <a:buClr>
                <a:srgbClr val="F96A1B"/>
              </a:buClr>
              <a:buSzTx/>
              <a:buFont typeface="Wingdings" pitchFamily="2" charset="2"/>
              <a:buChar char="§"/>
            </a:pPr>
            <a:r>
              <a:rPr lang="en-US" sz="36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Fine Arts</a:t>
            </a: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</a:p>
          <a:p>
            <a:pPr marL="342900" indent="-342900">
              <a:spcBef>
                <a:spcPts val="800"/>
              </a:spcBef>
              <a:buClrTx/>
              <a:buSzTx/>
              <a:buNone/>
            </a:pPr>
            <a:endParaRPr lang="en-US" sz="36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342900" indent="-342900">
              <a:spcBef>
                <a:spcPts val="800"/>
              </a:spcBef>
              <a:buClrTx/>
              <a:buSzTx/>
              <a:buNone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*A minimum of 2 units of the same world language is required for admission to a 4 year college.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670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465" y="76200"/>
            <a:ext cx="10972800" cy="1252728"/>
          </a:xfrm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EOC’S – END OF COURSE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9</a:t>
            </a:r>
            <a:r>
              <a:rPr lang="en-US" sz="3600" b="1" baseline="30000" dirty="0">
                <a:solidFill>
                  <a:srgbClr val="000000"/>
                </a:solidFill>
                <a:latin typeface="Arial Black" panose="020B0A04020102020204" pitchFamily="34" charset="0"/>
              </a:rPr>
              <a:t>th</a:t>
            </a: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 grade Literature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American Literature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U S History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Economics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Biology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Physical Science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GSE Algebra 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ClrTx/>
              <a:buSzTx/>
              <a:buFont typeface="Wingdings" pitchFamily="2" charset="2"/>
              <a:buAutoNum type="arabicPeriod"/>
              <a:defRPr/>
            </a:pPr>
            <a:r>
              <a:rPr lang="en-US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GSE Geometry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9301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16159</TotalTime>
  <Words>968</Words>
  <Application>Microsoft Office PowerPoint</Application>
  <PresentationFormat>Custom</PresentationFormat>
  <Paragraphs>202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CLASS OF 2021</vt:lpstr>
      <vt:lpstr>Slide 2</vt:lpstr>
      <vt:lpstr>4 UNITS OF MATH REQUIRED</vt:lpstr>
      <vt:lpstr>4 UNITS OF ENGLISH REQUIRED</vt:lpstr>
      <vt:lpstr>4 UNITS OF SCIENCE REQUIRED</vt:lpstr>
      <vt:lpstr>4 UNITS OF SOCIAL STUDIES REQUIRED</vt:lpstr>
      <vt:lpstr>HEALTH/PE </vt:lpstr>
      <vt:lpstr>ELECTIVE REQUIREMENTS</vt:lpstr>
      <vt:lpstr>EOC’S – END OF COURSE TEST</vt:lpstr>
      <vt:lpstr>All students must complete a Pathway/MOWR (3 COURSES) to Graduate.</vt:lpstr>
      <vt:lpstr>Additional Pathways</vt:lpstr>
      <vt:lpstr>Dual Enrollment  courses count as Pathways</vt:lpstr>
      <vt:lpstr>CALCULATING GPA</vt:lpstr>
      <vt:lpstr>STUDY SKILLS</vt:lpstr>
      <vt:lpstr>1. No more than 5 Absences. </vt:lpstr>
      <vt:lpstr>2. No Zero’s!!! </vt:lpstr>
      <vt:lpstr>3. Organize and Prioritize</vt:lpstr>
      <vt:lpstr>4. The SLANT Method</vt:lpstr>
      <vt:lpstr>  Five Test Taking Tips:</vt:lpstr>
      <vt:lpstr>GET INVOLVED - ATHLETICS</vt:lpstr>
      <vt:lpstr>GET INVOLVED - CLUBS</vt:lpstr>
      <vt:lpstr>THINGS TO DO THIS YEAR:</vt:lpstr>
      <vt:lpstr>REMEMBER</vt:lpstr>
    </vt:vector>
  </TitlesOfParts>
  <Company>Chattahoochee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2017</dc:title>
  <dc:creator>Beth Cook</dc:creator>
  <cp:lastModifiedBy>beth.cook</cp:lastModifiedBy>
  <cp:revision>57</cp:revision>
  <dcterms:created xsi:type="dcterms:W3CDTF">2013-09-11T12:04:16Z</dcterms:created>
  <dcterms:modified xsi:type="dcterms:W3CDTF">2017-09-08T14:32:12Z</dcterms:modified>
</cp:coreProperties>
</file>