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  <p:sldId id="281" r:id="rId14"/>
    <p:sldId id="283" r:id="rId15"/>
    <p:sldId id="285" r:id="rId16"/>
    <p:sldId id="287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9F6DC-5AD6-42BC-B326-9D11A9B729B5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941FF-8193-4DC4-A0D4-F54164F99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66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466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466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466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466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4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BD3DF54-A08E-43F2-A3B8-2EF6CE804465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3359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7BE-7681-44BA-AF22-E5659EFC09D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631957-0BA7-4A22-8D54-2C7427D61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7BE-7681-44BA-AF22-E5659EFC09D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957-0BA7-4A22-8D54-2C7427D61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7BE-7681-44BA-AF22-E5659EFC09D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957-0BA7-4A22-8D54-2C7427D61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7BE-7681-44BA-AF22-E5659EFC09D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631957-0BA7-4A22-8D54-2C7427D61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7BE-7681-44BA-AF22-E5659EFC09D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957-0BA7-4A22-8D54-2C7427D61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7BE-7681-44BA-AF22-E5659EFC09D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957-0BA7-4A22-8D54-2C7427D61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7BE-7681-44BA-AF22-E5659EFC09D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631957-0BA7-4A22-8D54-2C7427D61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7BE-7681-44BA-AF22-E5659EFC09D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957-0BA7-4A22-8D54-2C7427D61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7BE-7681-44BA-AF22-E5659EFC09D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957-0BA7-4A22-8D54-2C7427D61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7BE-7681-44BA-AF22-E5659EFC09D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957-0BA7-4A22-8D54-2C7427D61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57BE-7681-44BA-AF22-E5659EFC09D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1957-0BA7-4A22-8D54-2C7427D61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AC57BE-7681-44BA-AF22-E5659EFC09D3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631957-0BA7-4A22-8D54-2C7427D61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futures.org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.org/" TargetMode="External"/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future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Class of 2020 Orientation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Graduation Requirements</a:t>
            </a:r>
          </a:p>
          <a:p>
            <a:r>
              <a:rPr lang="en-US" b="1" dirty="0" smtClean="0"/>
              <a:t>Pathways/MOWR</a:t>
            </a:r>
          </a:p>
          <a:p>
            <a:r>
              <a:rPr lang="en-US" b="1" dirty="0" smtClean="0"/>
              <a:t>SAT/ACT – Handout</a:t>
            </a:r>
          </a:p>
          <a:p>
            <a:r>
              <a:rPr lang="en-US" b="1" dirty="0" smtClean="0"/>
              <a:t>PSAT</a:t>
            </a:r>
          </a:p>
          <a:p>
            <a:r>
              <a:rPr lang="en-US" b="1" dirty="0" smtClean="0"/>
              <a:t>HOPE Scholarship – look at </a:t>
            </a:r>
            <a:r>
              <a:rPr lang="en-US" b="1" dirty="0" smtClean="0">
                <a:solidFill>
                  <a:schemeClr val="bg1"/>
                </a:solidFill>
                <a:hlinkClick r:id="rId2"/>
              </a:rPr>
              <a:t>www.gafutures.org</a:t>
            </a:r>
            <a:r>
              <a:rPr lang="en-US" b="1" dirty="0" smtClean="0"/>
              <a:t> for additional info</a:t>
            </a:r>
          </a:p>
          <a:p>
            <a:r>
              <a:rPr lang="en-US" b="1" dirty="0" smtClean="0"/>
              <a:t>Calculate GPA</a:t>
            </a:r>
          </a:p>
          <a:p>
            <a:r>
              <a:rPr lang="en-US" b="1" dirty="0" smtClean="0"/>
              <a:t>Review transcript</a:t>
            </a:r>
          </a:p>
          <a:p>
            <a:r>
              <a:rPr lang="en-US" b="1" dirty="0" smtClean="0"/>
              <a:t>NCAA Eligibility</a:t>
            </a:r>
          </a:p>
          <a:p>
            <a:r>
              <a:rPr lang="en-US" b="1" dirty="0" smtClean="0"/>
              <a:t>After High School???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0794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Calculate your GPA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 = 4 points</a:t>
            </a:r>
          </a:p>
          <a:p>
            <a:r>
              <a:rPr lang="en-US" sz="3200" b="1" dirty="0" smtClean="0"/>
              <a:t>B = 3 points</a:t>
            </a:r>
          </a:p>
          <a:p>
            <a:r>
              <a:rPr lang="en-US" sz="3200" b="1" dirty="0" smtClean="0"/>
              <a:t>C = 2 points</a:t>
            </a:r>
          </a:p>
          <a:p>
            <a:r>
              <a:rPr lang="en-US" sz="3200" b="1" dirty="0" smtClean="0"/>
              <a:t>F = 0 points</a:t>
            </a:r>
          </a:p>
          <a:p>
            <a:r>
              <a:rPr lang="en-US" sz="3200" b="1" dirty="0" smtClean="0"/>
              <a:t>Earn extra points by taking MOWR courses – 10 extra points added to your course grade.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86235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STUDY SKILLS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124200"/>
            <a:ext cx="8458200" cy="1676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lgerian" pitchFamily="82" charset="0"/>
              </a:rPr>
              <a:t>HOW TO PASS </a:t>
            </a:r>
          </a:p>
          <a:p>
            <a:r>
              <a:rPr lang="en-US" sz="3200" b="1" dirty="0" smtClean="0">
                <a:latin typeface="Algerian" pitchFamily="82" charset="0"/>
              </a:rPr>
              <a:t>ASSIGNMENTS AND TEST</a:t>
            </a:r>
          </a:p>
          <a:p>
            <a:r>
              <a:rPr lang="en-US" sz="3200" b="1" dirty="0" smtClean="0">
                <a:latin typeface="Algerian" pitchFamily="82" charset="0"/>
              </a:rPr>
              <a:t>IN HIGH SCHOOL</a:t>
            </a:r>
            <a:endParaRPr lang="en-US" sz="3200" b="1" dirty="0">
              <a:latin typeface="Algerian" pitchFamily="82" charset="0"/>
            </a:endParaRPr>
          </a:p>
        </p:txBody>
      </p:sp>
      <p:pic>
        <p:nvPicPr>
          <p:cNvPr id="3074" name="Picture 2" descr="C:\Users\bcook\AppData\Local\Microsoft\Windows\Temporary Internet Files\Content.IE5\NHH9EN87\MP9004424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"/>
            <a:ext cx="3581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429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1. </a:t>
            </a:r>
            <a:r>
              <a:rPr lang="en-US" sz="4800" b="1" u="sng" dirty="0" smtClean="0"/>
              <a:t>No more than 5 Absences</a:t>
            </a:r>
            <a:r>
              <a:rPr lang="en-US" sz="4000" b="1" dirty="0" smtClean="0"/>
              <a:t>.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/>
              </a:rPr>
              <a:t>The easiest way to pass ALL of your classes is simple… make sure you’re in the class!!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334337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2. </a:t>
            </a:r>
            <a:r>
              <a:rPr lang="en-US" sz="6600" b="1" u="sng" dirty="0" smtClean="0"/>
              <a:t>No zero’s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b="1" dirty="0" smtClean="0">
                <a:effectLst/>
              </a:rPr>
              <a:t>Teachers will always give grades for assignments, projects, or test.</a:t>
            </a:r>
          </a:p>
          <a:p>
            <a:r>
              <a:rPr lang="en-US" sz="3500" b="1" dirty="0" smtClean="0"/>
              <a:t>Zero’s mean they did not get the assignment, project or you did not take the test.</a:t>
            </a:r>
          </a:p>
          <a:p>
            <a:r>
              <a:rPr lang="en-US" sz="3500" b="1" dirty="0" smtClean="0">
                <a:effectLst/>
              </a:rPr>
              <a:t>0+0+100 = 100 divided by 3 grades = 33  </a:t>
            </a:r>
          </a:p>
          <a:p>
            <a:r>
              <a:rPr lang="en-US" sz="3500" b="1" dirty="0" smtClean="0"/>
              <a:t>100+80+50 = 230 divided by 3 grades = 77 </a:t>
            </a:r>
          </a:p>
          <a:p>
            <a:r>
              <a:rPr lang="en-US" sz="3500" b="1" dirty="0" smtClean="0"/>
              <a:t>Every Grade Counts.</a:t>
            </a:r>
            <a:endParaRPr lang="en-US" b="1" dirty="0" smtClean="0">
              <a:effectLst/>
            </a:endParaRPr>
          </a:p>
          <a:p>
            <a:r>
              <a:rPr lang="en-US" b="1" i="1" dirty="0" smtClean="0"/>
              <a:t>TURN IN ALL ASSIGNMENTS ON TIME!!!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798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3. </a:t>
            </a:r>
            <a:r>
              <a:rPr lang="en-US" sz="4800" b="1" u="sng" dirty="0" smtClean="0"/>
              <a:t>Organize and Prioritize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Keep an agenda, calendar, assignment </a:t>
            </a:r>
            <a:r>
              <a:rPr lang="en-US" sz="3600" b="1" dirty="0" err="1" smtClean="0">
                <a:latin typeface="Aharoni" pitchFamily="2" charset="-79"/>
                <a:cs typeface="Aharoni" pitchFamily="2" charset="-79"/>
              </a:rPr>
              <a:t>book,etc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. </a:t>
            </a:r>
          </a:p>
          <a:p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Write down dates for when assignments, projects, test are due.</a:t>
            </a:r>
          </a:p>
          <a:p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Keep a separate notebook for each class.</a:t>
            </a:r>
          </a:p>
          <a:p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Clean out your book bag at least once a week and reorganize paper by subject.</a:t>
            </a:r>
            <a:endParaRPr lang="en-US" sz="36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41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4. </a:t>
            </a:r>
            <a:r>
              <a:rPr lang="en-US" sz="4800" b="1" u="sng" dirty="0" smtClean="0"/>
              <a:t>The SLANT Method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b="1" u="sng" dirty="0" smtClean="0">
                <a:latin typeface="+mj-lt"/>
              </a:rPr>
              <a:t>S</a:t>
            </a:r>
            <a:r>
              <a:rPr lang="en-US" b="1" dirty="0" smtClean="0">
                <a:latin typeface="+mj-lt"/>
              </a:rPr>
              <a:t>- Sit up in your desk (and definitely don’t sleep!) </a:t>
            </a:r>
          </a:p>
          <a:p>
            <a:pPr marL="0" indent="0">
              <a:buNone/>
            </a:pPr>
            <a:r>
              <a:rPr lang="en-US" b="1" dirty="0" smtClean="0">
                <a:latin typeface="+mj-lt"/>
              </a:rPr>
              <a:t>            </a:t>
            </a:r>
            <a:r>
              <a:rPr lang="en-US" b="1" u="sng" dirty="0" smtClean="0">
                <a:latin typeface="+mj-lt"/>
              </a:rPr>
              <a:t>L</a:t>
            </a:r>
            <a:r>
              <a:rPr lang="en-US" b="1" dirty="0" smtClean="0">
                <a:latin typeface="+mj-lt"/>
              </a:rPr>
              <a:t>- Listen to the teacher </a:t>
            </a:r>
          </a:p>
          <a:p>
            <a:pPr marL="0" indent="0">
              <a:buNone/>
            </a:pPr>
            <a:r>
              <a:rPr lang="en-US" b="1" dirty="0" smtClean="0">
                <a:latin typeface="+mj-lt"/>
              </a:rPr>
              <a:t>                </a:t>
            </a:r>
            <a:r>
              <a:rPr lang="en-US" b="1" u="sng" dirty="0" smtClean="0">
                <a:latin typeface="+mj-lt"/>
              </a:rPr>
              <a:t>A</a:t>
            </a:r>
            <a:r>
              <a:rPr lang="en-US" b="1" dirty="0" smtClean="0">
                <a:latin typeface="+mj-lt"/>
              </a:rPr>
              <a:t>- Ask questions if you need help or want tips 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                         from the teacher on HOW TO STUDY</a:t>
            </a:r>
          </a:p>
          <a:p>
            <a:pPr marL="0" indent="0">
              <a:buNone/>
            </a:pPr>
            <a:r>
              <a:rPr lang="en-US" b="1" dirty="0" smtClean="0">
                <a:latin typeface="+mj-lt"/>
              </a:rPr>
              <a:t>                      </a:t>
            </a:r>
            <a:r>
              <a:rPr lang="en-US" b="1" u="sng" dirty="0" smtClean="0">
                <a:latin typeface="+mj-lt"/>
              </a:rPr>
              <a:t>N</a:t>
            </a:r>
            <a:r>
              <a:rPr lang="en-US" b="1" dirty="0" smtClean="0">
                <a:latin typeface="+mj-lt"/>
              </a:rPr>
              <a:t>- Nod your head at the teacher when they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                             are talking…it lets them know you are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                              listening.</a:t>
            </a:r>
          </a:p>
          <a:p>
            <a:pPr marL="0" indent="0">
              <a:buNone/>
            </a:pPr>
            <a:r>
              <a:rPr lang="en-US" b="1" dirty="0" smtClean="0">
                <a:latin typeface="+mj-lt"/>
              </a:rPr>
              <a:t>                               </a:t>
            </a:r>
            <a:r>
              <a:rPr lang="en-US" b="1" u="sng" dirty="0" smtClean="0">
                <a:latin typeface="+mj-lt"/>
              </a:rPr>
              <a:t>T</a:t>
            </a:r>
            <a:r>
              <a:rPr lang="en-US" b="1" dirty="0" smtClean="0">
                <a:latin typeface="+mj-lt"/>
              </a:rPr>
              <a:t>- Track the teacher with your eyes as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                                   he/she walks around the room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C:\Users\bcook\AppData\Local\Microsoft\Windows\Temporary Internet Files\Content.IE5\F7H6XA4K\MP90042782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1" y="4191000"/>
            <a:ext cx="2209799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24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/>
              <a:t>  </a:t>
            </a:r>
            <a:r>
              <a:rPr lang="en-US" sz="5400" b="1" u="sng" dirty="0" smtClean="0"/>
              <a:t>Five Test Taking Tips: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1. Use slow breathing to relax.</a:t>
            </a:r>
          </a:p>
          <a:p>
            <a:pPr marL="0" indent="0">
              <a:buNone/>
            </a:pP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2. Look over the entire test to determine how long it is and where the most  points are.  Determine a time limit for each section.</a:t>
            </a:r>
          </a:p>
          <a:p>
            <a:pPr marL="0" indent="0">
              <a:buNone/>
            </a:pP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3. Answer the easy questions first.  Often these questions will have clues to harder questions.</a:t>
            </a:r>
          </a:p>
          <a:p>
            <a:pPr marL="0" indent="0">
              <a:buNone/>
            </a:pP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4. Go back to the harder questions.  Look for clues.  Eliminate any obvious  wrong  answers.  If you are still not sure of the correct answer, take your best educated guess.</a:t>
            </a:r>
          </a:p>
          <a:p>
            <a:pPr marL="0" indent="0">
              <a:buNone/>
            </a:pP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5. Budget your time so that you have a few minutes left at the end to check  your answers.  Make sure you do not leave any blank.  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48274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8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REMEMBER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The goal is to graduate on time. </a:t>
            </a:r>
          </a:p>
          <a:p>
            <a:r>
              <a:rPr lang="en-US" sz="2800" b="1" dirty="0">
                <a:latin typeface="Aharoni" pitchFamily="2" charset="-79"/>
                <a:cs typeface="Aharoni" pitchFamily="2" charset="-79"/>
              </a:rPr>
              <a:t>W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ith your class,</a:t>
            </a:r>
          </a:p>
          <a:p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With a high GPA, 2.5 or higher for college.</a:t>
            </a:r>
          </a:p>
          <a:p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With a goal for what you want to do with your life after high school.  </a:t>
            </a:r>
          </a:p>
          <a:p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College, Military, Work?????  </a:t>
            </a:r>
          </a:p>
          <a:p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The choice is yours!!!</a:t>
            </a:r>
            <a:endParaRPr lang="en-US" sz="2800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100" name="Picture 4" descr="C:\Users\bcook\AppData\Local\Microsoft\Windows\Temporary Internet Files\Content.IE5\JJQDX2MA\MP90041410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335853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083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609600" y="1143000"/>
            <a:ext cx="79248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 b="1" u="sng" dirty="0">
                <a:latin typeface="Arial" charset="0"/>
              </a:rPr>
              <a:t>COURSES</a:t>
            </a:r>
            <a:r>
              <a:rPr lang="en-US" sz="2400" b="1" dirty="0">
                <a:latin typeface="Arial" charset="0"/>
              </a:rPr>
              <a:t>			</a:t>
            </a:r>
            <a:r>
              <a:rPr lang="en-US" sz="2400" dirty="0">
                <a:latin typeface="Arial" charset="0"/>
              </a:rPr>
              <a:t>		</a:t>
            </a:r>
            <a:r>
              <a:rPr lang="en-US" sz="2400" b="1" u="sng" dirty="0">
                <a:latin typeface="Arial" charset="0"/>
              </a:rPr>
              <a:t>Units Required</a:t>
            </a:r>
          </a:p>
          <a:p>
            <a:pPr eaLnBrk="1" hangingPunct="1"/>
            <a:r>
              <a:rPr lang="en-US" sz="2400" b="1" dirty="0">
                <a:latin typeface="Arial" charset="0"/>
              </a:rPr>
              <a:t>English/Language Arts 			</a:t>
            </a:r>
            <a:r>
              <a:rPr lang="en-US" sz="2400" b="1" dirty="0" smtClean="0">
                <a:latin typeface="Arial" charset="0"/>
              </a:rPr>
              <a:t>               4</a:t>
            </a:r>
            <a:endParaRPr lang="en-US" sz="2400" b="1" dirty="0">
              <a:latin typeface="Arial" charset="0"/>
            </a:endParaRPr>
          </a:p>
          <a:p>
            <a:pPr eaLnBrk="1" hangingPunct="1"/>
            <a:r>
              <a:rPr lang="en-US" sz="2400" b="1" dirty="0" smtClean="0">
                <a:latin typeface="Arial" charset="0"/>
              </a:rPr>
              <a:t>Mathematics</a:t>
            </a:r>
            <a:r>
              <a:rPr lang="en-US" sz="2400" b="1" dirty="0">
                <a:latin typeface="Arial" charset="0"/>
              </a:rPr>
              <a:t>					</a:t>
            </a:r>
            <a:r>
              <a:rPr lang="en-US" sz="2400" b="1" dirty="0" smtClean="0">
                <a:latin typeface="Arial" charset="0"/>
              </a:rPr>
              <a:t>    4</a:t>
            </a:r>
            <a:endParaRPr lang="en-US" sz="2400" b="1" dirty="0">
              <a:latin typeface="Arial" charset="0"/>
            </a:endParaRPr>
          </a:p>
          <a:p>
            <a:pPr eaLnBrk="1" hangingPunct="1"/>
            <a:r>
              <a:rPr lang="en-US" sz="2400" b="1" dirty="0" smtClean="0">
                <a:latin typeface="Arial" charset="0"/>
              </a:rPr>
              <a:t>Science</a:t>
            </a:r>
            <a:r>
              <a:rPr lang="en-US" sz="2400" b="1" dirty="0">
                <a:latin typeface="Arial" charset="0"/>
              </a:rPr>
              <a:t>				 </a:t>
            </a:r>
            <a:r>
              <a:rPr lang="en-US" sz="2400" b="1" dirty="0" smtClean="0">
                <a:latin typeface="Arial" charset="0"/>
              </a:rPr>
              <a:t>                         4</a:t>
            </a:r>
            <a:endParaRPr lang="en-US" sz="2400" b="1" dirty="0">
              <a:latin typeface="Arial" charset="0"/>
            </a:endParaRPr>
          </a:p>
          <a:p>
            <a:pPr eaLnBrk="1" hangingPunct="1"/>
            <a:r>
              <a:rPr lang="en-US" sz="2400" b="1" dirty="0">
                <a:latin typeface="Arial" charset="0"/>
              </a:rPr>
              <a:t>Social </a:t>
            </a:r>
            <a:r>
              <a:rPr lang="en-US" sz="2400" b="1" dirty="0" smtClean="0">
                <a:latin typeface="Arial" charset="0"/>
              </a:rPr>
              <a:t>Studies</a:t>
            </a:r>
            <a:r>
              <a:rPr lang="en-US" sz="2400" b="1" dirty="0">
                <a:latin typeface="Arial" charset="0"/>
              </a:rPr>
              <a:t>					</a:t>
            </a:r>
            <a:r>
              <a:rPr lang="en-US" sz="2400" b="1" dirty="0" smtClean="0">
                <a:latin typeface="Arial" charset="0"/>
              </a:rPr>
              <a:t>    4</a:t>
            </a:r>
            <a:endParaRPr lang="en-US" sz="2400" b="1" dirty="0">
              <a:latin typeface="Arial" charset="0"/>
            </a:endParaRPr>
          </a:p>
          <a:p>
            <a:pPr eaLnBrk="1" hangingPunct="1"/>
            <a:r>
              <a:rPr lang="en-US" sz="2400" b="1" dirty="0">
                <a:latin typeface="Arial" charset="0"/>
              </a:rPr>
              <a:t>CTAE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and/or</a:t>
            </a:r>
            <a:r>
              <a:rPr lang="en-US" sz="2400" b="1" dirty="0">
                <a:latin typeface="Arial" charset="0"/>
              </a:rPr>
              <a:t> Fine Arts</a:t>
            </a:r>
          </a:p>
          <a:p>
            <a:pPr eaLnBrk="1" hangingPunct="1"/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and/or</a:t>
            </a:r>
            <a:r>
              <a:rPr lang="en-US" sz="2400" b="1" dirty="0">
                <a:latin typeface="Arial" charset="0"/>
              </a:rPr>
              <a:t> Foreign Lang.		                     </a:t>
            </a:r>
            <a:r>
              <a:rPr lang="en-US" sz="2400" b="1" dirty="0" smtClean="0">
                <a:latin typeface="Arial" charset="0"/>
              </a:rPr>
              <a:t>     3</a:t>
            </a:r>
            <a:endParaRPr lang="en-US" sz="2400" b="1" dirty="0">
              <a:latin typeface="Arial" charset="0"/>
            </a:endParaRPr>
          </a:p>
          <a:p>
            <a:pPr eaLnBrk="1" hangingPunct="1"/>
            <a:r>
              <a:rPr lang="en-US" sz="2400" b="1" dirty="0">
                <a:latin typeface="Arial" charset="0"/>
              </a:rPr>
              <a:t>Health and Physical </a:t>
            </a:r>
            <a:r>
              <a:rPr lang="en-US" sz="2400" b="1" dirty="0" smtClean="0">
                <a:latin typeface="Arial" charset="0"/>
              </a:rPr>
              <a:t>Education</a:t>
            </a:r>
            <a:r>
              <a:rPr lang="en-US" sz="2400" b="1" dirty="0">
                <a:latin typeface="Arial" charset="0"/>
              </a:rPr>
              <a:t>		</a:t>
            </a:r>
            <a:r>
              <a:rPr lang="en-US" sz="2400" b="1" dirty="0" smtClean="0">
                <a:latin typeface="Arial" charset="0"/>
              </a:rPr>
              <a:t>               1</a:t>
            </a:r>
            <a:endParaRPr lang="en-US" sz="2400" b="1" dirty="0">
              <a:latin typeface="Arial" charset="0"/>
            </a:endParaRPr>
          </a:p>
          <a:p>
            <a:pPr eaLnBrk="1" hangingPunct="1"/>
            <a:r>
              <a:rPr lang="en-US" sz="2400" b="1" dirty="0">
                <a:latin typeface="Arial" charset="0"/>
              </a:rPr>
              <a:t>Electives					</a:t>
            </a:r>
            <a:r>
              <a:rPr lang="en-US" sz="2400" b="1" u="sng" dirty="0" smtClean="0">
                <a:latin typeface="Arial" charset="0"/>
              </a:rPr>
              <a:t>               8</a:t>
            </a:r>
            <a:endParaRPr lang="en-US" sz="2400" b="1" u="sng" dirty="0">
              <a:latin typeface="Arial" charset="0"/>
            </a:endParaRPr>
          </a:p>
          <a:p>
            <a:pPr eaLnBrk="1" hangingPunct="1"/>
            <a:r>
              <a:rPr lang="en-US" sz="2400" b="1" i="1" dirty="0">
                <a:latin typeface="Bookman Old Style" pitchFamily="18" charset="0"/>
              </a:rPr>
              <a:t>Total Units (</a:t>
            </a:r>
            <a:r>
              <a:rPr lang="en-US" sz="2400" b="1" i="1" dirty="0" smtClean="0">
                <a:latin typeface="Bookman Old Style" pitchFamily="18" charset="0"/>
              </a:rPr>
              <a:t>Minimum)                            28</a:t>
            </a:r>
            <a:endParaRPr lang="en-US" sz="2400" b="1" i="1" dirty="0">
              <a:latin typeface="Bookman Old Style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All Students are required to complete a Pathway to </a:t>
            </a:r>
          </a:p>
          <a:p>
            <a:pPr eaLnBrk="1" hangingPunct="1"/>
            <a:r>
              <a:rPr lang="en-US" sz="2400" b="1" dirty="0" smtClean="0">
                <a:latin typeface="Arial" charset="0"/>
              </a:rPr>
              <a:t>  Graduate. Must pass the End of Pathway Test to get a cord.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EOC COURSES ARE MANDATORY TO GRADUATE 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71600" y="576943"/>
            <a:ext cx="6400800" cy="566057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2020 GRADUATION REQUIREMENTS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28547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MHS - REQUIREMENTS TO GRADUATE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981200"/>
          <a:ext cx="7391399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717"/>
                <a:gridCol w="2468341"/>
                <a:gridCol w="2468341"/>
              </a:tblGrid>
              <a:tr h="362874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</a:tr>
              <a:tr h="13863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Date Entered 9th Grade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Credits Required to Graduate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Graduation Year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</a:tr>
              <a:tr h="6015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2014-15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/>
                        <a:t> 26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2018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</a:tr>
              <a:tr h="6155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2015-16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/>
                        <a:t>27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2019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</a:tr>
              <a:tr h="592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/>
                        <a:t>2017-18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/>
                        <a:t>28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2020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</a:tr>
              <a:tr h="632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/>
                        <a:t>2019-20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/>
                        <a:t>28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/>
                        <a:t>2021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600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All students must complete a Pathway/MOWR </a:t>
            </a:r>
            <a:r>
              <a:rPr lang="en-US" sz="1800" b="1" dirty="0" smtClean="0"/>
              <a:t>(3 COURSES) </a:t>
            </a:r>
            <a:r>
              <a:rPr lang="en-US" sz="3600" b="1" dirty="0" smtClean="0"/>
              <a:t>to Graduate.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286000"/>
            <a:ext cx="3297254" cy="3970338"/>
          </a:xfrm>
        </p:spPr>
        <p:txBody>
          <a:bodyPr>
            <a:normAutofit fontScale="25000" lnSpcReduction="20000"/>
          </a:bodyPr>
          <a:lstStyle/>
          <a:p>
            <a:pPr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7400" b="1" dirty="0" smtClean="0"/>
              <a:t>Plant and Landscape Nursery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7400" b="1" dirty="0" smtClean="0"/>
              <a:t>Therapeutic Services/Allied Health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7400" b="1" dirty="0" smtClean="0"/>
              <a:t> Entrepreneurship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7400" b="1" dirty="0" smtClean="0"/>
              <a:t> Information systems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r>
              <a:rPr lang="en-US" sz="7400" b="1" dirty="0" smtClean="0"/>
              <a:t> Carpentry </a:t>
            </a:r>
          </a:p>
          <a:p>
            <a:pPr>
              <a:buClr>
                <a:schemeClr val="tx1"/>
              </a:buClr>
              <a:buFont typeface="+mj-lt"/>
              <a:buAutoNum type="arabicPeriod"/>
            </a:pPr>
            <a:endParaRPr lang="en-US" sz="3400" b="1" dirty="0" smtClean="0"/>
          </a:p>
          <a:p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286000"/>
            <a:ext cx="3942236" cy="4192292"/>
          </a:xfrm>
        </p:spPr>
        <p:txBody>
          <a:bodyPr>
            <a:normAutofit fontScale="25000" lnSpcReduction="20000"/>
          </a:bodyPr>
          <a:lstStyle/>
          <a:p>
            <a:pPr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1"/>
              </a:buClr>
              <a:buNone/>
            </a:pPr>
            <a:r>
              <a:rPr lang="en-US" sz="8000" b="1" dirty="0" smtClean="0"/>
              <a:t>6. </a:t>
            </a:r>
            <a:r>
              <a:rPr lang="en-US" sz="8000" b="1" u="sng" dirty="0" smtClean="0"/>
              <a:t>Fine Arts </a:t>
            </a:r>
            <a:r>
              <a:rPr lang="en-US" sz="8000" b="1" dirty="0" smtClean="0"/>
              <a:t>- 3 courses in either  Theatre/Drama or Band</a:t>
            </a:r>
          </a:p>
          <a:p>
            <a:pPr marL="514350" indent="-514350">
              <a:buClr>
                <a:schemeClr val="tx1"/>
              </a:buClr>
              <a:buNone/>
            </a:pPr>
            <a:endParaRPr lang="en-US" sz="8000" b="1" dirty="0" smtClean="0"/>
          </a:p>
          <a:p>
            <a:pPr>
              <a:buClr>
                <a:schemeClr val="tx1"/>
              </a:buClr>
              <a:buNone/>
            </a:pPr>
            <a:r>
              <a:rPr lang="en-US" sz="8000" b="1" dirty="0" smtClean="0"/>
              <a:t>7.  </a:t>
            </a:r>
            <a:r>
              <a:rPr lang="en-US" sz="8000" b="1" u="sng" dirty="0" smtClean="0"/>
              <a:t>Advanced Academic Pathways</a:t>
            </a:r>
            <a:r>
              <a:rPr lang="en-US" sz="8000" b="1" dirty="0" smtClean="0"/>
              <a:t> - students who completed AP or College level core courses plus passed 2 levels of a foreign language.</a:t>
            </a:r>
          </a:p>
          <a:p>
            <a:pPr>
              <a:buClr>
                <a:schemeClr val="tx1"/>
              </a:buClr>
              <a:buNone/>
            </a:pPr>
            <a:endParaRPr lang="en-US" sz="8000" b="1" dirty="0" smtClean="0"/>
          </a:p>
          <a:p>
            <a:pPr>
              <a:buClr>
                <a:schemeClr val="tx1"/>
              </a:buClr>
              <a:buNone/>
            </a:pPr>
            <a:r>
              <a:rPr lang="en-US" sz="8000" b="1" dirty="0" smtClean="0"/>
              <a:t>8.  </a:t>
            </a:r>
            <a:r>
              <a:rPr lang="en-US" sz="8000" b="1" u="sng" dirty="0" smtClean="0"/>
              <a:t>Foreign Language </a:t>
            </a:r>
            <a:r>
              <a:rPr lang="en-US" sz="8000" b="1" dirty="0" smtClean="0"/>
              <a:t>- 3 courses in one foreign language.</a:t>
            </a:r>
          </a:p>
          <a:p>
            <a:pPr>
              <a:buNone/>
            </a:pP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19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Move On When Ready courses count as Pathways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171688" cy="4267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1.</a:t>
            </a:r>
            <a:r>
              <a:rPr lang="en-US" b="1" dirty="0" smtClean="0"/>
              <a:t>Criminal Justice</a:t>
            </a:r>
          </a:p>
          <a:p>
            <a:r>
              <a:rPr lang="en-US" b="1" dirty="0" smtClean="0"/>
              <a:t>2. Early Childhood Education</a:t>
            </a:r>
          </a:p>
          <a:p>
            <a:r>
              <a:rPr lang="en-US" b="1" dirty="0" smtClean="0"/>
              <a:t>3. Nurse Aide</a:t>
            </a:r>
          </a:p>
          <a:p>
            <a:r>
              <a:rPr lang="en-US" b="1" dirty="0" smtClean="0"/>
              <a:t>4. Welding</a:t>
            </a:r>
          </a:p>
          <a:p>
            <a:r>
              <a:rPr lang="en-US" b="1" dirty="0" smtClean="0"/>
              <a:t>5. Cosmetology</a:t>
            </a:r>
          </a:p>
          <a:p>
            <a:r>
              <a:rPr lang="en-US" b="1" dirty="0" smtClean="0"/>
              <a:t>6. Automotive</a:t>
            </a:r>
          </a:p>
          <a:p>
            <a:r>
              <a:rPr lang="en-US" b="1" dirty="0" smtClean="0"/>
              <a:t>7. Core Math and English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GRADES FOR COLLEGE CLASSES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552688" cy="4343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NOTE:  Each student that obtains a passing grade of an “A”, “B”, or “C” while enrolled in a college level course will be awarded 10 extra points to their final grade. </a:t>
            </a:r>
          </a:p>
          <a:p>
            <a:pPr>
              <a:buNone/>
            </a:pPr>
            <a:r>
              <a:rPr lang="en-US" sz="2400" b="1" dirty="0" smtClean="0"/>
              <a:t> </a:t>
            </a:r>
          </a:p>
          <a:p>
            <a:r>
              <a:rPr lang="en-US" sz="2400" b="1" dirty="0" smtClean="0"/>
              <a:t>College grade of “A”   = 95 . . . with  +10 = 105 final grade</a:t>
            </a:r>
          </a:p>
          <a:p>
            <a:r>
              <a:rPr lang="en-US" sz="2400" b="1" dirty="0" smtClean="0"/>
              <a:t>College grade of “B “  = 85 . . . with  +10 = 95  final grade</a:t>
            </a:r>
          </a:p>
          <a:p>
            <a:r>
              <a:rPr lang="en-US" sz="2400" b="1" dirty="0" smtClean="0"/>
              <a:t>College grade of “C”   = 75 . . . with  +10 = 85  final grade</a:t>
            </a:r>
          </a:p>
          <a:p>
            <a:r>
              <a:rPr lang="en-US" sz="2400" b="1" dirty="0" smtClean="0"/>
              <a:t>College grade of “D” 	 = 70 ----</a:t>
            </a:r>
            <a:r>
              <a:rPr lang="en-US" sz="2400" b="1" u="sng" dirty="0" smtClean="0"/>
              <a:t>This will not earn the 10 additional points, however the student will earn a passing grade</a:t>
            </a:r>
            <a:r>
              <a:rPr lang="en-US" sz="2400" b="1" dirty="0" smtClean="0"/>
              <a:t>.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SAT/ACT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College Entrance Test Required for 4 year Universities.</a:t>
            </a:r>
          </a:p>
          <a:p>
            <a:r>
              <a:rPr lang="en-US" sz="2800" b="1" dirty="0" smtClean="0"/>
              <a:t>SAT – given by college board measures reading, writing, and mathematics</a:t>
            </a:r>
          </a:p>
          <a:p>
            <a:r>
              <a:rPr lang="en-US" sz="2800" b="1" dirty="0" smtClean="0"/>
              <a:t>Scores 800 each part = maximum score possible 1600. </a:t>
            </a:r>
          </a:p>
          <a:p>
            <a:r>
              <a:rPr lang="en-US" sz="2800" b="1" dirty="0" smtClean="0"/>
              <a:t>ACT – given by ACT.org measures reading, writing, and mathematics.</a:t>
            </a:r>
          </a:p>
          <a:p>
            <a:r>
              <a:rPr lang="en-US" sz="2800" b="1" dirty="0" smtClean="0"/>
              <a:t>Scores max of 36</a:t>
            </a:r>
          </a:p>
          <a:p>
            <a:r>
              <a:rPr lang="en-US" sz="2800" b="1" dirty="0" smtClean="0"/>
              <a:t>Additional information found at </a:t>
            </a:r>
            <a:r>
              <a:rPr lang="en-US" sz="2800" b="1" dirty="0" smtClean="0">
                <a:hlinkClick r:id="rId2"/>
              </a:rPr>
              <a:t>www.collegeboard.org</a:t>
            </a:r>
            <a:r>
              <a:rPr lang="en-US" sz="2800" b="1" dirty="0" smtClean="0"/>
              <a:t> and </a:t>
            </a:r>
            <a:r>
              <a:rPr lang="en-US" sz="2800" b="1" dirty="0" smtClean="0">
                <a:hlinkClick r:id="rId3"/>
              </a:rPr>
              <a:t>www.act.org</a:t>
            </a:r>
            <a:endParaRPr lang="en-US" sz="2800" b="1" dirty="0" smtClean="0"/>
          </a:p>
          <a:p>
            <a:r>
              <a:rPr lang="en-US" sz="2800" b="1" dirty="0" smtClean="0"/>
              <a:t>Waivers available in the counselors office for 11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and 12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graders only.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3213357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PSAT – Preliminary SAT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36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PSAT 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will be given to all Sophomores FREE on</a:t>
            </a:r>
            <a:r>
              <a:rPr lang="en-US" sz="3600" b="1" dirty="0" smtClean="0">
                <a:latin typeface="Algerian" pitchFamily="82" charset="0"/>
                <a:cs typeface="Aharoni" pitchFamily="2" charset="-79"/>
              </a:rPr>
              <a:t> </a:t>
            </a:r>
            <a:r>
              <a:rPr lang="en-US" sz="3600" b="1" u="sng" dirty="0" smtClean="0">
                <a:latin typeface="Algerian" pitchFamily="82" charset="0"/>
                <a:cs typeface="Aharoni" pitchFamily="2" charset="-79"/>
              </a:rPr>
              <a:t>Oct. 11, 2017 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in the 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Cafeteria.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b="1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Measures Reading, Mathematics, and Writing</a:t>
            </a:r>
            <a:endParaRPr lang="en-US" sz="36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9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14400"/>
          </a:xfrm>
        </p:spPr>
        <p:txBody>
          <a:bodyPr/>
          <a:lstStyle/>
          <a:p>
            <a:pPr algn="ctr"/>
            <a:r>
              <a:rPr lang="en-US" sz="4800" b="1" dirty="0" smtClean="0"/>
              <a:t>HOPE SCHOLARSHIP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Regular HOPE Scholarship – Pays 80-90% of tuition only.  Requires a 3.0 HOPE GPA</a:t>
            </a:r>
          </a:p>
          <a:p>
            <a:r>
              <a:rPr lang="en-US" sz="2800" b="1" dirty="0" smtClean="0"/>
              <a:t>Zell Miller Scholarship– Pays 100% of tuition only.  Requires  a 3.7 HOPE GPA plus 1200 on SAT Reading and Math. Valedictorians and Salutatorians' </a:t>
            </a:r>
          </a:p>
          <a:p>
            <a:r>
              <a:rPr lang="en-US" sz="2800" b="1" dirty="0" smtClean="0"/>
              <a:t>Core areas only – English, Math, Science, Social Studies, and Foreign Language.</a:t>
            </a:r>
          </a:p>
          <a:p>
            <a:r>
              <a:rPr lang="en-US" sz="2800" b="1" dirty="0" smtClean="0"/>
              <a:t>4 More rigorous courses required Ex. AP courses, MOWR courses at the college level, anatomy, Pre-Cal, Chemistry, Spanish II, etc.</a:t>
            </a:r>
          </a:p>
          <a:p>
            <a:r>
              <a:rPr lang="en-US" sz="2800" b="1" dirty="0" smtClean="0"/>
              <a:t>Additional information found at </a:t>
            </a:r>
            <a:r>
              <a:rPr lang="en-US" sz="3000" b="1" dirty="0" smtClean="0">
                <a:hlinkClick r:id="rId2"/>
              </a:rPr>
              <a:t>www.gafutures.org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7 Year cap on HOPE Scholarship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539836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</TotalTime>
  <Words>839</Words>
  <Application>Microsoft Office PowerPoint</Application>
  <PresentationFormat>On-screen Show (4:3)</PresentationFormat>
  <Paragraphs>142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Class of 2020 Orientation</vt:lpstr>
      <vt:lpstr>Slide 2</vt:lpstr>
      <vt:lpstr>MHS - REQUIREMENTS TO GRADUATE</vt:lpstr>
      <vt:lpstr>All students must complete a Pathway/MOWR (3 COURSES) to Graduate.</vt:lpstr>
      <vt:lpstr>Move On When Ready courses count as Pathways</vt:lpstr>
      <vt:lpstr>GRADES FOR COLLEGE CLASSES</vt:lpstr>
      <vt:lpstr>SAT/ACT</vt:lpstr>
      <vt:lpstr>PSAT – Preliminary SAT </vt:lpstr>
      <vt:lpstr>HOPE SCHOLARSHIP</vt:lpstr>
      <vt:lpstr>Calculate your GPA</vt:lpstr>
      <vt:lpstr>STUDY SKILLS</vt:lpstr>
      <vt:lpstr>1. No more than 5 Absences. </vt:lpstr>
      <vt:lpstr>2. No zero’s</vt:lpstr>
      <vt:lpstr>3. Organize and Prioritize</vt:lpstr>
      <vt:lpstr>4. The SLANT Method</vt:lpstr>
      <vt:lpstr>  Five Test Taking Tips:</vt:lpstr>
      <vt:lpstr>REMEMBER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of 2020 Orientation</dc:title>
  <dc:creator>beth.cook</dc:creator>
  <cp:lastModifiedBy>beth.cook</cp:lastModifiedBy>
  <cp:revision>13</cp:revision>
  <dcterms:created xsi:type="dcterms:W3CDTF">2017-08-25T18:49:22Z</dcterms:created>
  <dcterms:modified xsi:type="dcterms:W3CDTF">2017-08-29T11:29:59Z</dcterms:modified>
</cp:coreProperties>
</file>