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9" r:id="rId9"/>
    <p:sldId id="271" r:id="rId10"/>
    <p:sldId id="273" r:id="rId11"/>
    <p:sldId id="275" r:id="rId12"/>
    <p:sldId id="277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B7A5D-8CFE-4D36-81FC-A16731CED07A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4C495-D159-4892-A683-58AE52A32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466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D3DF54-A08E-43F2-A3B8-2EF6CE804465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35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46BCA-C446-412B-9E58-195678499F99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12E506-0572-433A-B15B-989CF075B2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a.org/student-athletes/futur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Class of 2019 Orientation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Graduation Requirements</a:t>
            </a:r>
          </a:p>
          <a:p>
            <a:r>
              <a:rPr lang="en-US" b="1" dirty="0" smtClean="0"/>
              <a:t>Pathways/MOWR</a:t>
            </a:r>
          </a:p>
          <a:p>
            <a:r>
              <a:rPr lang="en-US" b="1" dirty="0" smtClean="0"/>
              <a:t>SAT/ACT – Handout</a:t>
            </a:r>
          </a:p>
          <a:p>
            <a:r>
              <a:rPr lang="en-US" b="1" dirty="0" smtClean="0"/>
              <a:t>PSAT</a:t>
            </a:r>
          </a:p>
          <a:p>
            <a:r>
              <a:rPr lang="en-US" b="1" dirty="0" smtClean="0"/>
              <a:t>HOPE Scholarship – look at </a:t>
            </a:r>
            <a:r>
              <a:rPr lang="en-US" b="1" dirty="0" smtClean="0">
                <a:solidFill>
                  <a:schemeClr val="bg1"/>
                </a:solidFill>
                <a:hlinkClick r:id="rId2"/>
              </a:rPr>
              <a:t>www.gafutures.org</a:t>
            </a:r>
            <a:r>
              <a:rPr lang="en-US" b="1" dirty="0" smtClean="0"/>
              <a:t> for additional info</a:t>
            </a:r>
          </a:p>
          <a:p>
            <a:r>
              <a:rPr lang="en-US" b="1" dirty="0" smtClean="0"/>
              <a:t>Calculate GPA</a:t>
            </a:r>
          </a:p>
          <a:p>
            <a:r>
              <a:rPr lang="en-US" b="1" dirty="0" smtClean="0"/>
              <a:t>Review transcript</a:t>
            </a:r>
          </a:p>
          <a:p>
            <a:r>
              <a:rPr lang="en-US" b="1" dirty="0" smtClean="0"/>
              <a:t>NCAA Eligibility</a:t>
            </a:r>
          </a:p>
          <a:p>
            <a:r>
              <a:rPr lang="en-US" b="1" dirty="0" smtClean="0"/>
              <a:t>After High School???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79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Calculate your GPA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= 4 points</a:t>
            </a:r>
          </a:p>
          <a:p>
            <a:r>
              <a:rPr lang="en-US" sz="3200" b="1" dirty="0" smtClean="0"/>
              <a:t>B = 3 points</a:t>
            </a:r>
          </a:p>
          <a:p>
            <a:r>
              <a:rPr lang="en-US" sz="3200" b="1" dirty="0" smtClean="0"/>
              <a:t>C = 2 points</a:t>
            </a:r>
          </a:p>
          <a:p>
            <a:r>
              <a:rPr lang="en-US" sz="3200" b="1" dirty="0" smtClean="0"/>
              <a:t>F = 0 points</a:t>
            </a:r>
          </a:p>
          <a:p>
            <a:r>
              <a:rPr lang="en-US" sz="3200" b="1" dirty="0" smtClean="0"/>
              <a:t>Earn extra points by taking MOWR courses – 10 extra points added to your course grade.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8623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u="sng" dirty="0" smtClean="0"/>
              <a:t>Your Transcript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324088" cy="4038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Divided into 4 parts for 9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, 10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, 11, and 12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grade classes</a:t>
            </a:r>
          </a:p>
          <a:p>
            <a:r>
              <a:rPr lang="en-US" sz="4400" b="1" dirty="0" smtClean="0"/>
              <a:t>Cumulative GPA</a:t>
            </a:r>
          </a:p>
          <a:p>
            <a:r>
              <a:rPr lang="en-US" sz="4400" b="1" dirty="0" smtClean="0"/>
              <a:t>Rank based on highest GPA</a:t>
            </a:r>
          </a:p>
          <a:p>
            <a:endParaRPr lang="en-US" sz="4400" b="1" dirty="0" smtClean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116676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NCAA Eligibility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501370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Sign up with NCAA if interested in receiving a scholarship to a college/university based on athletics.</a:t>
            </a:r>
          </a:p>
          <a:p>
            <a:r>
              <a:rPr lang="en-US" sz="2800" b="1" dirty="0" smtClean="0"/>
              <a:t>Web site to register </a:t>
            </a:r>
            <a:r>
              <a:rPr lang="en-US" sz="2800" b="1" dirty="0"/>
              <a:t>- </a:t>
            </a:r>
            <a:r>
              <a:rPr lang="en-US" sz="2800" b="1" dirty="0">
                <a:hlinkClick r:id="rId2"/>
              </a:rPr>
              <a:t>http://</a:t>
            </a:r>
            <a:r>
              <a:rPr lang="en-US" sz="2800" b="1" dirty="0" smtClean="0">
                <a:hlinkClick r:id="rId2"/>
              </a:rPr>
              <a:t>www.ncaa.org/student-athletes/future</a:t>
            </a:r>
            <a:r>
              <a:rPr lang="en-US" sz="2800" b="1" dirty="0" smtClean="0"/>
              <a:t>. or Google NCAA Eligibility, sign up under student.</a:t>
            </a:r>
          </a:p>
          <a:p>
            <a:r>
              <a:rPr lang="en-US" sz="2800" b="1" dirty="0" smtClean="0"/>
              <a:t>Let Ms. Cook know if you register for transcript to be sent.</a:t>
            </a:r>
          </a:p>
          <a:p>
            <a:r>
              <a:rPr lang="en-US" sz="2800" b="1" dirty="0" smtClean="0"/>
              <a:t>See Ms. Cook to waive the registration fee after you set up your account.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53571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 Options after High School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00601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9600" b="1" dirty="0" smtClean="0"/>
              <a:t>1 Year Diploma program at Technical College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9600" b="1" dirty="0" smtClean="0"/>
          </a:p>
          <a:p>
            <a:pPr marL="514350" indent="-514350">
              <a:buClr>
                <a:schemeClr val="tx1"/>
              </a:buClr>
              <a:buAutoNum type="arabicPeriod" startAt="2"/>
            </a:pPr>
            <a:r>
              <a:rPr lang="en-US" sz="9600" b="1" dirty="0" smtClean="0"/>
              <a:t>2 Year  Associates Degree from Technical or Junior  college.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9600" b="1" dirty="0" smtClean="0"/>
          </a:p>
          <a:p>
            <a:pPr marL="514350" indent="-514350">
              <a:buClr>
                <a:schemeClr val="tx1"/>
              </a:buClr>
              <a:buAutoNum type="arabicPeriod" startAt="3"/>
            </a:pPr>
            <a:r>
              <a:rPr lang="en-US" sz="9600" b="1" dirty="0" smtClean="0"/>
              <a:t>4 Year Bachelor of Science or Art from a college or university.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9600" b="1" dirty="0" smtClean="0"/>
          </a:p>
          <a:p>
            <a:pPr marL="514350" indent="-514350">
              <a:buClr>
                <a:schemeClr val="tx1"/>
              </a:buClr>
              <a:buAutoNum type="arabicPeriod" startAt="4"/>
            </a:pPr>
            <a:r>
              <a:rPr lang="en-US" sz="9600" b="1" dirty="0" smtClean="0"/>
              <a:t>Military Options – Army, Navy, Air Force, Marines, Coast Guard.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9600" b="1" dirty="0" smtClean="0"/>
          </a:p>
          <a:p>
            <a:pPr marL="514350" indent="-514350">
              <a:buClr>
                <a:schemeClr val="tx1"/>
              </a:buClr>
              <a:buAutoNum type="arabicPeriod" startAt="5"/>
            </a:pPr>
            <a:r>
              <a:rPr lang="en-US" sz="9600" b="1" dirty="0" smtClean="0"/>
              <a:t>Apprenticeship for a trade. Ex. Mason, Electrician, Plumbers, Heating and Air, etc.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9600" b="1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en-US" sz="9600" b="1" dirty="0" smtClean="0"/>
              <a:t>6.      Work where you can find it??? 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9600" b="1" dirty="0" smtClean="0"/>
              <a:t>                   </a:t>
            </a:r>
          </a:p>
          <a:p>
            <a:pPr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366709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609600" y="1143000"/>
            <a:ext cx="7924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 u="sng" dirty="0">
                <a:latin typeface="Arial" charset="0"/>
              </a:rPr>
              <a:t>COURSES</a:t>
            </a:r>
            <a:r>
              <a:rPr lang="en-US" sz="2400" b="1" dirty="0">
                <a:latin typeface="Arial" charset="0"/>
              </a:rPr>
              <a:t>			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b="1" u="sng" dirty="0">
                <a:latin typeface="Arial" charset="0"/>
              </a:rPr>
              <a:t>Units Required</a:t>
            </a:r>
          </a:p>
          <a:p>
            <a:pPr eaLnBrk="1" hangingPunct="1"/>
            <a:r>
              <a:rPr lang="en-US" sz="2400" b="1" dirty="0">
                <a:latin typeface="Arial" charset="0"/>
              </a:rPr>
              <a:t>English/Language Arts 			</a:t>
            </a:r>
            <a:r>
              <a:rPr lang="en-US" sz="2400" b="1" dirty="0" smtClean="0">
                <a:latin typeface="Arial" charset="0"/>
              </a:rPr>
              <a:t>           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 smtClean="0">
                <a:latin typeface="Arial" charset="0"/>
              </a:rPr>
              <a:t>Mathematics</a:t>
            </a:r>
            <a:r>
              <a:rPr lang="en-US" sz="2400" b="1" dirty="0">
                <a:latin typeface="Arial" charset="0"/>
              </a:rPr>
              <a:t>					</a:t>
            </a:r>
            <a:r>
              <a:rPr lang="en-US" sz="2400" b="1" dirty="0" smtClean="0">
                <a:latin typeface="Arial" charset="0"/>
              </a:rPr>
              <a:t>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 smtClean="0">
                <a:latin typeface="Arial" charset="0"/>
              </a:rPr>
              <a:t>Science</a:t>
            </a:r>
            <a:r>
              <a:rPr lang="en-US" sz="2400" b="1" dirty="0">
                <a:latin typeface="Arial" charset="0"/>
              </a:rPr>
              <a:t>				 </a:t>
            </a:r>
            <a:r>
              <a:rPr lang="en-US" sz="2400" b="1" dirty="0" smtClean="0">
                <a:latin typeface="Arial" charset="0"/>
              </a:rPr>
              <a:t>                     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Social </a:t>
            </a:r>
            <a:r>
              <a:rPr lang="en-US" sz="2400" b="1" dirty="0" smtClean="0">
                <a:latin typeface="Arial" charset="0"/>
              </a:rPr>
              <a:t>Studies</a:t>
            </a:r>
            <a:r>
              <a:rPr lang="en-US" sz="2400" b="1" dirty="0">
                <a:latin typeface="Arial" charset="0"/>
              </a:rPr>
              <a:t>					</a:t>
            </a:r>
            <a:r>
              <a:rPr lang="en-US" sz="2400" b="1" dirty="0" smtClean="0">
                <a:latin typeface="Arial" charset="0"/>
              </a:rPr>
              <a:t>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CTAE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and/or</a:t>
            </a:r>
            <a:r>
              <a:rPr lang="en-US" sz="2400" b="1" dirty="0">
                <a:latin typeface="Arial" charset="0"/>
              </a:rPr>
              <a:t> Fine Arts</a:t>
            </a:r>
          </a:p>
          <a:p>
            <a:pPr eaLnBrk="1" hangingPunct="1"/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and/or</a:t>
            </a:r>
            <a:r>
              <a:rPr lang="en-US" sz="2400" b="1" dirty="0">
                <a:latin typeface="Arial" charset="0"/>
              </a:rPr>
              <a:t> Foreign Lang.		                     </a:t>
            </a:r>
            <a:r>
              <a:rPr lang="en-US" sz="2400" b="1" dirty="0" smtClean="0">
                <a:latin typeface="Arial" charset="0"/>
              </a:rPr>
              <a:t>     3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Health and Physical </a:t>
            </a:r>
            <a:r>
              <a:rPr lang="en-US" sz="2400" b="1" dirty="0" smtClean="0">
                <a:latin typeface="Arial" charset="0"/>
              </a:rPr>
              <a:t>Education</a:t>
            </a:r>
            <a:r>
              <a:rPr lang="en-US" sz="2400" b="1" dirty="0">
                <a:latin typeface="Arial" charset="0"/>
              </a:rPr>
              <a:t>		</a:t>
            </a:r>
            <a:r>
              <a:rPr lang="en-US" sz="2400" b="1" dirty="0" smtClean="0">
                <a:latin typeface="Arial" charset="0"/>
              </a:rPr>
              <a:t>               1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Electives					</a:t>
            </a:r>
            <a:r>
              <a:rPr lang="en-US" sz="2400" b="1" u="sng" dirty="0" smtClean="0">
                <a:latin typeface="Arial" charset="0"/>
              </a:rPr>
              <a:t>               7</a:t>
            </a:r>
            <a:endParaRPr lang="en-US" sz="2400" b="1" u="sng" dirty="0">
              <a:latin typeface="Arial" charset="0"/>
            </a:endParaRPr>
          </a:p>
          <a:p>
            <a:pPr eaLnBrk="1" hangingPunct="1"/>
            <a:r>
              <a:rPr lang="en-US" sz="2400" b="1" i="1" dirty="0">
                <a:latin typeface="Bookman Old Style" pitchFamily="18" charset="0"/>
              </a:rPr>
              <a:t>Total Units (</a:t>
            </a:r>
            <a:r>
              <a:rPr lang="en-US" sz="2400" b="1" i="1" dirty="0" smtClean="0">
                <a:latin typeface="Bookman Old Style" pitchFamily="18" charset="0"/>
              </a:rPr>
              <a:t>Minimum)                            27</a:t>
            </a:r>
            <a:endParaRPr lang="en-US" sz="2400" b="1" i="1" dirty="0">
              <a:latin typeface="Bookman Old Style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All Students are required to complete a Pathway to </a:t>
            </a:r>
          </a:p>
          <a:p>
            <a:pPr eaLnBrk="1" hangingPunct="1"/>
            <a:r>
              <a:rPr lang="en-US" sz="2400" b="1" dirty="0" smtClean="0">
                <a:latin typeface="Arial" charset="0"/>
              </a:rPr>
              <a:t>  Graduate. Must pass the End of Pathway Test to get a cord.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EOC COURSES ARE MANDATORY TO GRADUATE 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71600" y="576943"/>
            <a:ext cx="6400800" cy="56605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2019 GRADUATION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REQUIREMENTS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854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MHS - REQUIREMENTS TO GRADUATE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981200"/>
          <a:ext cx="7391399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17"/>
                <a:gridCol w="2468341"/>
                <a:gridCol w="2468341"/>
              </a:tblGrid>
              <a:tr h="362874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138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Date Entered 9th Grade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Credits Required to Graduate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Graduation Year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601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2014-15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/>
                        <a:t> 26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2018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615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2015-16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2019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592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2017-18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2020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632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2019-20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2021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543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All students must complete a Pathway/MOWR </a:t>
            </a:r>
            <a:r>
              <a:rPr lang="en-US" sz="1800" b="1" dirty="0" smtClean="0"/>
              <a:t>(3 COURSES) </a:t>
            </a:r>
            <a:r>
              <a:rPr lang="en-US" sz="3600" b="1" dirty="0" smtClean="0"/>
              <a:t>to Graduate.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286000"/>
            <a:ext cx="3297254" cy="3970338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4400" b="1" dirty="0" smtClean="0"/>
              <a:t>Plant and Landscape Nursery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4400" b="1" dirty="0" smtClean="0"/>
              <a:t>Therapeutic Services/Allied Health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4400" b="1" dirty="0" smtClean="0"/>
              <a:t> Entrepreneurship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4400" b="1" dirty="0" smtClean="0"/>
              <a:t> Information systems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4400" b="1" dirty="0" smtClean="0"/>
              <a:t> Carpentry </a:t>
            </a:r>
            <a:endParaRPr lang="en-US" sz="3800" b="1" dirty="0" smtClean="0"/>
          </a:p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sz="3400" b="1" dirty="0" smtClean="0"/>
          </a:p>
          <a:p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286000"/>
            <a:ext cx="3942236" cy="4192292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en-US" sz="3400" b="1" u="sng" dirty="0" smtClean="0"/>
              <a:t> </a:t>
            </a:r>
            <a:r>
              <a:rPr lang="en-US" sz="3400" b="1" dirty="0" smtClean="0"/>
              <a:t>6. </a:t>
            </a:r>
            <a:r>
              <a:rPr lang="en-US" sz="3400" b="1" u="sng" dirty="0" smtClean="0"/>
              <a:t>Fine Arts </a:t>
            </a:r>
            <a:r>
              <a:rPr lang="en-US" sz="3400" b="1" dirty="0" smtClean="0"/>
              <a:t>- 3 courses in either  Theatre/Drama or Band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3400" b="1" dirty="0" smtClean="0"/>
          </a:p>
          <a:p>
            <a:pPr>
              <a:buClr>
                <a:schemeClr val="tx1"/>
              </a:buClr>
              <a:buNone/>
            </a:pPr>
            <a:r>
              <a:rPr lang="en-US" sz="3400" b="1" dirty="0" smtClean="0"/>
              <a:t>7.  </a:t>
            </a:r>
            <a:r>
              <a:rPr lang="en-US" sz="3400" b="1" u="sng" dirty="0" smtClean="0"/>
              <a:t>Advanced Academic Pathways</a:t>
            </a:r>
            <a:r>
              <a:rPr lang="en-US" sz="3400" b="1" dirty="0" smtClean="0"/>
              <a:t> - students who completed AP or College level core courses plus passed 2 levels of a foreign language.</a:t>
            </a:r>
          </a:p>
          <a:p>
            <a:pPr>
              <a:buClr>
                <a:schemeClr val="tx1"/>
              </a:buClr>
              <a:buNone/>
            </a:pPr>
            <a:endParaRPr lang="en-US" sz="3400" b="1" dirty="0" smtClean="0"/>
          </a:p>
          <a:p>
            <a:pPr>
              <a:buClr>
                <a:schemeClr val="tx1"/>
              </a:buClr>
              <a:buNone/>
            </a:pPr>
            <a:r>
              <a:rPr lang="en-US" sz="3400" b="1" dirty="0" smtClean="0"/>
              <a:t>8.  </a:t>
            </a:r>
            <a:r>
              <a:rPr lang="en-US" sz="3400" b="1" u="sng" dirty="0" smtClean="0"/>
              <a:t>Foreign Language </a:t>
            </a:r>
            <a:r>
              <a:rPr lang="en-US" sz="3400" b="1" dirty="0" smtClean="0"/>
              <a:t>- 3 courses in one foreign language.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Move On When Ready courses count as Pathways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171688" cy="4267200"/>
          </a:xfrm>
        </p:spPr>
        <p:txBody>
          <a:bodyPr/>
          <a:lstStyle/>
          <a:p>
            <a:r>
              <a:rPr lang="en-US" b="1" dirty="0" smtClean="0"/>
              <a:t>1.</a:t>
            </a:r>
            <a:r>
              <a:rPr lang="en-US" sz="2800" b="1" dirty="0" smtClean="0"/>
              <a:t>Criminal Justice</a:t>
            </a:r>
          </a:p>
          <a:p>
            <a:r>
              <a:rPr lang="en-US" sz="2800" b="1" dirty="0" smtClean="0"/>
              <a:t>2. Early Childhood Education</a:t>
            </a:r>
          </a:p>
          <a:p>
            <a:r>
              <a:rPr lang="en-US" sz="2800" b="1" dirty="0" smtClean="0"/>
              <a:t>3. Nurse Aide</a:t>
            </a:r>
          </a:p>
          <a:p>
            <a:r>
              <a:rPr lang="en-US" sz="2800" b="1" dirty="0" smtClean="0"/>
              <a:t>4. Welding</a:t>
            </a:r>
          </a:p>
          <a:p>
            <a:r>
              <a:rPr lang="en-US" sz="2800" b="1" dirty="0" smtClean="0"/>
              <a:t>5. Cosmetology</a:t>
            </a:r>
          </a:p>
          <a:p>
            <a:r>
              <a:rPr lang="en-US" sz="2800" b="1" dirty="0" smtClean="0"/>
              <a:t>6. Automotive</a:t>
            </a:r>
          </a:p>
          <a:p>
            <a:r>
              <a:rPr lang="en-US" sz="2800" b="1" dirty="0" smtClean="0"/>
              <a:t>7. Core Math and English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GRADES FOR COLLEGE CLASSES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52688" cy="434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NOTE:  Each student that obtains a passing grade of an “A”, “B”, or “C” while enrolled in a college level course will be awarded 10 extra points to their final grade. </a:t>
            </a:r>
          </a:p>
          <a:p>
            <a:pPr>
              <a:buNone/>
            </a:pPr>
            <a:r>
              <a:rPr lang="en-US" sz="2400" b="1" dirty="0" smtClean="0"/>
              <a:t> </a:t>
            </a:r>
          </a:p>
          <a:p>
            <a:r>
              <a:rPr lang="en-US" sz="2400" b="1" dirty="0" smtClean="0"/>
              <a:t>College grade of “A”   = 95 . . . with  +10 = 105 final grade</a:t>
            </a:r>
          </a:p>
          <a:p>
            <a:r>
              <a:rPr lang="en-US" sz="2400" b="1" dirty="0" smtClean="0"/>
              <a:t>College grade of “B “  = 85 . . . with  +10 = 95  final grade</a:t>
            </a:r>
          </a:p>
          <a:p>
            <a:r>
              <a:rPr lang="en-US" sz="2400" b="1" dirty="0" smtClean="0"/>
              <a:t>College grade of “C”   = 75 . . . with  +10 = 85  final grade</a:t>
            </a:r>
          </a:p>
          <a:p>
            <a:r>
              <a:rPr lang="en-US" sz="2400" b="1" dirty="0" smtClean="0"/>
              <a:t>College grade of “D” 	 = 70 ----</a:t>
            </a:r>
            <a:r>
              <a:rPr lang="en-US" sz="2400" b="1" u="sng" dirty="0" smtClean="0"/>
              <a:t>This will not earn the 10 additional points, however the student will earn a passing grade</a:t>
            </a:r>
            <a:r>
              <a:rPr lang="en-US" sz="2400" b="1" dirty="0" smtClean="0"/>
              <a:t>.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SAT/ACT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162800" cy="4571999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College Entrance Test Required for 4 year Universities.</a:t>
            </a:r>
          </a:p>
          <a:p>
            <a:r>
              <a:rPr lang="en-US" sz="2800" b="1" dirty="0" smtClean="0"/>
              <a:t>SAT – given by college board measures reading, writing, and mathematics</a:t>
            </a:r>
          </a:p>
          <a:p>
            <a:r>
              <a:rPr lang="en-US" sz="2800" b="1" dirty="0" smtClean="0"/>
              <a:t>Scores 800 each part = maximum score possible 1600. </a:t>
            </a:r>
          </a:p>
          <a:p>
            <a:r>
              <a:rPr lang="en-US" sz="2800" b="1" dirty="0" smtClean="0"/>
              <a:t>ACT – given by ACT.org measures reading, writing, and mathematics.</a:t>
            </a:r>
          </a:p>
          <a:p>
            <a:r>
              <a:rPr lang="en-US" sz="2800" b="1" dirty="0" smtClean="0"/>
              <a:t>Scores max of 36</a:t>
            </a:r>
          </a:p>
          <a:p>
            <a:r>
              <a:rPr lang="en-US" sz="2800" b="1" dirty="0" smtClean="0"/>
              <a:t>Additional information found at </a:t>
            </a:r>
            <a:r>
              <a:rPr lang="en-US" sz="2800" b="1" dirty="0" smtClean="0">
                <a:hlinkClick r:id="rId2"/>
              </a:rPr>
              <a:t>www.collegeboard.org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hlinkClick r:id="rId3"/>
              </a:rPr>
              <a:t>www.act.org</a:t>
            </a:r>
            <a:endParaRPr lang="en-US" sz="2800" b="1" dirty="0" smtClean="0"/>
          </a:p>
          <a:p>
            <a:r>
              <a:rPr lang="en-US" sz="2800" b="1" dirty="0" smtClean="0"/>
              <a:t>Waivers available in the counselors office for 11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and 12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graders only.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1335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PSAT – Preliminary SAT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PSAT will be given to all Sophomores FREE on Oct. 11, 2017 in the Cafeteria</a:t>
            </a:r>
          </a:p>
          <a:p>
            <a:pPr>
              <a:buNone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PSAT will be offered to Juniors to take for a fee of $15.00 sign up by Sept. 15 with Ms. Cook if Interested.</a:t>
            </a:r>
          </a:p>
          <a:p>
            <a:pPr>
              <a:buNone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Measures Reading, Mathematics, and Writing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779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HOPE SCHOLARSHIP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Regular HOPE Scholarship – Pays 80-90% of tuition only.  Requires a 3.0 HOPE GPA</a:t>
            </a:r>
          </a:p>
          <a:p>
            <a:r>
              <a:rPr lang="en-US" sz="2800" b="1" dirty="0" smtClean="0"/>
              <a:t>Zell Miller Scholarship– Pays 100% of tuition only.  Requires  a 3.7 HOPE GPA plus 1200 on SAT Reading and Math. Valedictorians and Salutatorians' </a:t>
            </a:r>
          </a:p>
          <a:p>
            <a:r>
              <a:rPr lang="en-US" sz="2800" b="1" dirty="0" smtClean="0"/>
              <a:t>Core areas only – English, Math, Science, Social Studies, and Foreign Language.</a:t>
            </a:r>
          </a:p>
          <a:p>
            <a:r>
              <a:rPr lang="en-US" sz="2800" b="1" dirty="0" smtClean="0"/>
              <a:t>4 More rigorous courses required Ex. AP courses, MOWR courses at the college level, anatomy, Pre-Cal, Chemistry, Spanish II, etc.</a:t>
            </a:r>
          </a:p>
          <a:p>
            <a:r>
              <a:rPr lang="en-US" sz="2800" b="1" dirty="0" smtClean="0"/>
              <a:t>Additional information found at </a:t>
            </a:r>
            <a:r>
              <a:rPr lang="en-US" sz="3000" b="1" dirty="0" smtClean="0">
                <a:hlinkClick r:id="rId2"/>
              </a:rPr>
              <a:t>www.gafutures.org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7 Year cap on HOPE Scholarship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539836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621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Class of 2019 Orientation</vt:lpstr>
      <vt:lpstr>Slide 2</vt:lpstr>
      <vt:lpstr>MHS - REQUIREMENTS TO GRADUATE</vt:lpstr>
      <vt:lpstr>All students must complete a Pathway/MOWR (3 COURSES) to Graduate.</vt:lpstr>
      <vt:lpstr>Move On When Ready courses count as Pathways</vt:lpstr>
      <vt:lpstr>GRADES FOR COLLEGE CLASSES</vt:lpstr>
      <vt:lpstr>SAT/ACT</vt:lpstr>
      <vt:lpstr>PSAT – Preliminary SAT </vt:lpstr>
      <vt:lpstr>HOPE SCHOLARSHIP</vt:lpstr>
      <vt:lpstr>Calculate your GPA</vt:lpstr>
      <vt:lpstr>Your Transcript</vt:lpstr>
      <vt:lpstr>NCAA Eligibility</vt:lpstr>
      <vt:lpstr>      Options after High School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2019 Orientation</dc:title>
  <dc:creator>beth.cook</dc:creator>
  <cp:lastModifiedBy>beth.cook</cp:lastModifiedBy>
  <cp:revision>15</cp:revision>
  <dcterms:created xsi:type="dcterms:W3CDTF">2017-08-21T14:28:13Z</dcterms:created>
  <dcterms:modified xsi:type="dcterms:W3CDTF">2017-08-21T19:25:58Z</dcterms:modified>
</cp:coreProperties>
</file>