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8"/>
  </p:notesMasterIdLst>
  <p:sldIdLst>
    <p:sldId id="258" r:id="rId2"/>
    <p:sldId id="259" r:id="rId3"/>
    <p:sldId id="273" r:id="rId4"/>
    <p:sldId id="271" r:id="rId5"/>
    <p:sldId id="272" r:id="rId6"/>
    <p:sldId id="270" r:id="rId7"/>
    <p:sldId id="262" r:id="rId8"/>
    <p:sldId id="263" r:id="rId9"/>
    <p:sldId id="264" r:id="rId10"/>
    <p:sldId id="267" r:id="rId11"/>
    <p:sldId id="274" r:id="rId12"/>
    <p:sldId id="268" r:id="rId13"/>
    <p:sldId id="265" r:id="rId14"/>
    <p:sldId id="266" r:id="rId15"/>
    <p:sldId id="260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0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E9738-CB3C-41B3-BFA7-B68126EC21E6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0FFD2-8F60-413B-BC76-B4D984A43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783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6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466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466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466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466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BD3DF54-A08E-43F2-A3B8-2EF6CE804465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359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9CB5-D141-4BE8-BA42-21AE30C0DB15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8A38AD-E6C8-4B32-9EF8-E09B4DD15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9CB5-D141-4BE8-BA42-21AE30C0DB15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A38AD-E6C8-4B32-9EF8-E09B4DD15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9CB5-D141-4BE8-BA42-21AE30C0DB15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A38AD-E6C8-4B32-9EF8-E09B4DD15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BB9CB5-D141-4BE8-BA42-21AE30C0DB15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78A38AD-E6C8-4B32-9EF8-E09B4DD15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9CB5-D141-4BE8-BA42-21AE30C0DB15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A38AD-E6C8-4B32-9EF8-E09B4DD15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9CB5-D141-4BE8-BA42-21AE30C0DB15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A38AD-E6C8-4B32-9EF8-E09B4DD15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A38AD-E6C8-4B32-9EF8-E09B4DD15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9CB5-D141-4BE8-BA42-21AE30C0DB15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9CB5-D141-4BE8-BA42-21AE30C0DB15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A38AD-E6C8-4B32-9EF8-E09B4DD15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9CB5-D141-4BE8-BA42-21AE30C0DB15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A38AD-E6C8-4B32-9EF8-E09B4DD15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BB9CB5-D141-4BE8-BA42-21AE30C0DB15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78A38AD-E6C8-4B32-9EF8-E09B4DD15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9CB5-D141-4BE8-BA42-21AE30C0DB15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8A38AD-E6C8-4B32-9EF8-E09B4DD15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BB9CB5-D141-4BE8-BA42-21AE30C0DB15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78A38AD-E6C8-4B32-9EF8-E09B4DD15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futures.org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aa.org/student-athletes/futur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.org/" TargetMode="External"/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future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Graduation Requirements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Pathways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SAT/ACT - Handout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HOPE Scholarship – look at </a:t>
            </a:r>
            <a:r>
              <a:rPr lang="en-US" b="1" dirty="0" smtClean="0">
                <a:solidFill>
                  <a:schemeClr val="bg1"/>
                </a:solidFill>
                <a:hlinkClick r:id="rId2"/>
              </a:rPr>
              <a:t>www.gafutures.org</a:t>
            </a:r>
            <a:r>
              <a:rPr lang="en-US" b="1" dirty="0" smtClean="0">
                <a:solidFill>
                  <a:schemeClr val="bg1"/>
                </a:solidFill>
              </a:rPr>
              <a:t> for additional info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Calculate GPA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Review transcript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List of Scholarship search engines - Handout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NCAA Eligibility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Senior Options after High School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12</a:t>
            </a:r>
            <a:r>
              <a:rPr lang="en-US" sz="5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5400" b="1" dirty="0" smtClean="0">
                <a:solidFill>
                  <a:schemeClr val="bg1"/>
                </a:solidFill>
              </a:rPr>
              <a:t> Grade Orientation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4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Divided into 4 parts for 9</a:t>
            </a:r>
            <a:r>
              <a:rPr lang="en-US" sz="4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4400" b="1" dirty="0" smtClean="0">
                <a:solidFill>
                  <a:schemeClr val="bg1"/>
                </a:solidFill>
              </a:rPr>
              <a:t>, 10</a:t>
            </a:r>
            <a:r>
              <a:rPr lang="en-US" sz="4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4400" b="1" dirty="0" smtClean="0">
                <a:solidFill>
                  <a:schemeClr val="bg1"/>
                </a:solidFill>
              </a:rPr>
              <a:t>, 11, and 12</a:t>
            </a:r>
            <a:r>
              <a:rPr lang="en-US" sz="4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4400" b="1" dirty="0" smtClean="0">
                <a:solidFill>
                  <a:schemeClr val="bg1"/>
                </a:solidFill>
              </a:rPr>
              <a:t> grade classes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Cumulative GPA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Rank based on highest GPA</a:t>
            </a:r>
          </a:p>
          <a:p>
            <a:pPr>
              <a:buNone/>
            </a:pPr>
            <a:endParaRPr lang="en-US" sz="4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Your Transcript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6760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01858"/>
            <a:ext cx="10132959" cy="516093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Senior with the highest SAT score and in the top 10% of the senior class is chosen from each high school in Georgia.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The November SAT Score is the last score that will be considered for this years senior class.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The STAR STUDENT for the Meriwether County School District will be determined from the highest scorer from Manchester High School or Greenville High School.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The  Star Student from the district chooses the teacher that has made the biggest difference in his/her education as their Star Teacher.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The STAR STUDENT from Meriwether County will compete at the regional level.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STAR STUDENT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Forms are kept in Ms. Cook’s office.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Complete and return with school name and address for transcripts to be sent in a timely manner.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Transcript Request Form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7564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Put your information into each web site and they will send you scholarship applications.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Best ones include:</a:t>
            </a:r>
          </a:p>
          <a:p>
            <a:r>
              <a:rPr lang="en-US" sz="2800" b="1" dirty="0" err="1" smtClean="0">
                <a:solidFill>
                  <a:schemeClr val="bg1"/>
                </a:solidFill>
              </a:rPr>
              <a:t>Fastweb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Scholarships.com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You must complete the scholarship application to be considered for the scholarship!!!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Transcript request forms in Ms. Cook’s office.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SCHOLARSHIP SEARCH ENGINES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351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6841"/>
            <a:ext cx="8946541" cy="517643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Sign up with NCAA if interested in receiving a scholarship to a college/university based on athletics.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Web site to register </a:t>
            </a:r>
            <a:r>
              <a:rPr lang="en-US" sz="2800" b="1" dirty="0">
                <a:solidFill>
                  <a:schemeClr val="bg1"/>
                </a:solidFill>
              </a:rPr>
              <a:t>- </a:t>
            </a:r>
            <a:r>
              <a:rPr lang="en-US" sz="2800" b="1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en-US" sz="2800" b="1" dirty="0" smtClean="0">
                <a:solidFill>
                  <a:schemeClr val="bg1"/>
                </a:solidFill>
                <a:hlinkClick r:id="rId2"/>
              </a:rPr>
              <a:t>www.ncaa.org/student-athletes/future</a:t>
            </a:r>
            <a:r>
              <a:rPr lang="en-US" sz="2800" b="1" dirty="0" smtClean="0">
                <a:solidFill>
                  <a:schemeClr val="bg1"/>
                </a:solidFill>
              </a:rPr>
              <a:t> or  Google NCAA Eligibility and sign up under student.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Let Ms. Cook know if you register for transcript to be sent.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See Ms. Cook to waive the registration fee after you set up your account.</a:t>
            </a:r>
          </a:p>
          <a:p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NCAA Eligibility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715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32" y="1859797"/>
            <a:ext cx="11050292" cy="468048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Clr>
                <a:schemeClr val="tx1"/>
              </a:buCl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1.   </a:t>
            </a:r>
            <a:r>
              <a:rPr lang="en-US" sz="4000" b="1" dirty="0" smtClean="0">
                <a:solidFill>
                  <a:schemeClr val="bg1"/>
                </a:solidFill>
              </a:rPr>
              <a:t>1 Year Diploma program at Technical College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2.  2 Year  Associates Degree from Technical or </a:t>
            </a:r>
            <a:r>
              <a:rPr lang="en-US" sz="4000" b="1" dirty="0" smtClean="0">
                <a:solidFill>
                  <a:schemeClr val="bg1"/>
                </a:solidFill>
              </a:rPr>
              <a:t>Junior College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3.  4 Year Bachelor of Science or Art from a college or university.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4.  Military Options –Army, Navy, Air Force, Marines, Coast Guard.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5.   Apprenticeship for a trade. Ex. Mason, Electrician, Plumber, etc.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6.   Work where you can find it???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2800" b="1" dirty="0" smtClean="0"/>
              <a:t>                   </a:t>
            </a:r>
          </a:p>
          <a:p>
            <a:pPr>
              <a:buNone/>
            </a:pP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2955"/>
            <a:ext cx="10972800" cy="12553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Senior Options after </a:t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>High School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093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What will you do after graduation?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QUESTIONS???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33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1828800" y="1332854"/>
            <a:ext cx="91440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u="sng" dirty="0">
                <a:solidFill>
                  <a:schemeClr val="bg1"/>
                </a:solidFill>
                <a:latin typeface="Arial" charset="0"/>
              </a:rPr>
              <a:t>COURSES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					</a:t>
            </a:r>
            <a:r>
              <a:rPr lang="en-US" sz="2400" b="1" u="sng" dirty="0">
                <a:solidFill>
                  <a:schemeClr val="bg1"/>
                </a:solidFill>
                <a:latin typeface="Arial" charset="0"/>
              </a:rPr>
              <a:t>Units Required</a:t>
            </a:r>
          </a:p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English/Language Arts 				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  4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Mathematics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					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  4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Science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						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  4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Social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Studies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					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  4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CTAE and/or Fine Arts</a:t>
            </a:r>
          </a:p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 and/or Foreign Lang.		                    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3</a:t>
            </a:r>
          </a:p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Health and Physical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Education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			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   1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Electives						</a:t>
            </a:r>
            <a:r>
              <a:rPr lang="en-US" sz="2400" b="1" u="sng" dirty="0" smtClean="0">
                <a:solidFill>
                  <a:schemeClr val="bg1"/>
                </a:solidFill>
                <a:latin typeface="Arial" charset="0"/>
              </a:rPr>
              <a:t>   6</a:t>
            </a:r>
            <a:endParaRPr lang="en-US" sz="2400" b="1" u="sng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Bookman Old Style" pitchFamily="18" charset="0"/>
              </a:rPr>
              <a:t>Total Units (Minimum)			         </a:t>
            </a:r>
            <a:r>
              <a:rPr lang="en-US" sz="2800" b="1" dirty="0" smtClean="0">
                <a:solidFill>
                  <a:schemeClr val="bg1"/>
                </a:solidFill>
                <a:latin typeface="Bookman Old Style" pitchFamily="18" charset="0"/>
              </a:rPr>
              <a:t>26</a:t>
            </a:r>
            <a:endParaRPr lang="en-US" sz="2800" b="1" dirty="0">
              <a:solidFill>
                <a:schemeClr val="bg1"/>
              </a:solidFill>
              <a:latin typeface="Bookman Old Style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All Students are required to complete a Pathway to </a:t>
            </a:r>
          </a:p>
          <a:p>
            <a:pPr eaLnBrk="1" hangingPunct="1"/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  Graduate. Must pass the End of Pathway Test to get a cord.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EOC COURSES ARE MANDATORY TO GRADUATE 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576942"/>
            <a:ext cx="8534400" cy="718457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2018 GRADUATION REQUIREMENTS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285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94847" y="1596326"/>
          <a:ext cx="8407642" cy="3851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216"/>
                <a:gridCol w="2807713"/>
                <a:gridCol w="2807713"/>
              </a:tblGrid>
              <a:tr h="371959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763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Date Entered 9th Grade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Credits Required to Graduate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Graduation Year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66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2014-15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/>
                        <a:t> 26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2018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09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2015-16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2019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70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2017-18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2020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8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2019-20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28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2021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MHS - REQUIREMENTS TO GRADUATE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7204" cy="140053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All students must complete a Pathway/MOWR </a:t>
            </a:r>
            <a:r>
              <a:rPr lang="en-US" sz="2800" b="1" dirty="0" smtClean="0">
                <a:solidFill>
                  <a:schemeClr val="bg1"/>
                </a:solidFill>
              </a:rPr>
              <a:t>(3 COURSES) </a:t>
            </a:r>
            <a:r>
              <a:rPr lang="en-US" b="1" dirty="0" smtClean="0">
                <a:solidFill>
                  <a:schemeClr val="bg1"/>
                </a:solidFill>
              </a:rPr>
              <a:t>to Graduate.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30278"/>
            <a:ext cx="4396339" cy="422606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schemeClr val="bg1"/>
                </a:solidFill>
              </a:rPr>
              <a:t>Plant and Landscape Nursery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schemeClr val="bg1"/>
                </a:solidFill>
              </a:rPr>
              <a:t>Therapeutic Services/Allied Health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schemeClr val="bg1"/>
                </a:solidFill>
              </a:rPr>
              <a:t> Entrepreneurship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schemeClr val="bg1"/>
                </a:solidFill>
              </a:rPr>
              <a:t> Information systems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schemeClr val="bg1"/>
                </a:solidFill>
              </a:rPr>
              <a:t> Carpentry 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1999282"/>
            <a:ext cx="5256314" cy="447901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>
              <a:buClr>
                <a:schemeClr val="tx1"/>
              </a:buCl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6.  </a:t>
            </a:r>
            <a:r>
              <a:rPr lang="en-US" sz="2000" b="1" dirty="0" smtClean="0"/>
              <a:t> </a:t>
            </a:r>
            <a:r>
              <a:rPr lang="en-US" sz="2600" b="1" u="sng" dirty="0" smtClean="0">
                <a:solidFill>
                  <a:schemeClr val="bg1"/>
                </a:solidFill>
              </a:rPr>
              <a:t>Fine Arts </a:t>
            </a:r>
            <a:r>
              <a:rPr lang="en-US" sz="2600" b="1" dirty="0" smtClean="0">
                <a:solidFill>
                  <a:schemeClr val="bg1"/>
                </a:solidFill>
              </a:rPr>
              <a:t>- 3 courses in either </a:t>
            </a:r>
            <a:r>
              <a:rPr lang="en-US" sz="2600" b="1" dirty="0" smtClean="0">
                <a:solidFill>
                  <a:schemeClr val="bg1"/>
                </a:solidFill>
              </a:rPr>
              <a:t>  Theatre/Drama </a:t>
            </a:r>
            <a:r>
              <a:rPr lang="en-US" sz="2600" b="1" dirty="0" smtClean="0">
                <a:solidFill>
                  <a:schemeClr val="bg1"/>
                </a:solidFill>
              </a:rPr>
              <a:t>or Band</a:t>
            </a:r>
          </a:p>
          <a:p>
            <a:pPr>
              <a:buClr>
                <a:schemeClr val="tx1"/>
              </a:buClr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7.  </a:t>
            </a:r>
            <a:r>
              <a:rPr lang="en-US" sz="2600" b="1" u="sng" dirty="0" smtClean="0">
                <a:solidFill>
                  <a:schemeClr val="bg1"/>
                </a:solidFill>
              </a:rPr>
              <a:t>Advanced Academic Pathways</a:t>
            </a:r>
            <a:r>
              <a:rPr lang="en-US" sz="2600" b="1" dirty="0" smtClean="0">
                <a:solidFill>
                  <a:schemeClr val="bg1"/>
                </a:solidFill>
              </a:rPr>
              <a:t> - students who completed AP or College level core courses plus passed 2 levels of a foreign language.</a:t>
            </a:r>
          </a:p>
          <a:p>
            <a:pPr>
              <a:buClr>
                <a:schemeClr val="tx1"/>
              </a:buClr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8.  </a:t>
            </a:r>
            <a:r>
              <a:rPr lang="en-US" sz="2600" b="1" u="sng" dirty="0" smtClean="0">
                <a:solidFill>
                  <a:schemeClr val="bg1"/>
                </a:solidFill>
              </a:rPr>
              <a:t>Foreign Language </a:t>
            </a:r>
            <a:r>
              <a:rPr lang="en-US" sz="2600" b="1" dirty="0" smtClean="0">
                <a:solidFill>
                  <a:schemeClr val="bg1"/>
                </a:solidFill>
              </a:rPr>
              <a:t>- 3 courses in one foreign language.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742" y="2052918"/>
            <a:ext cx="6214821" cy="4195481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1.  </a:t>
            </a:r>
            <a:r>
              <a:rPr lang="en-US" sz="3200" b="1" dirty="0" smtClean="0">
                <a:solidFill>
                  <a:schemeClr val="bg1"/>
                </a:solidFill>
              </a:rPr>
              <a:t>Criminal Justice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2. Early Childhood Education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3. Nurse Aide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4. Welding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5. Cosmetology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6. Automotive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7. Core Math and English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Move On When Ready courses count as Pathways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NOTE:  Each student that obtains a passing grade of an “A”, “B”, or “C” while enrolled in a college level course will be awarded 10 extra points to their final grade. 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College grade of “A”   = 95 . . . with  +10 = 105 final grade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College grade of “B “  = 85 . . . with  +10 = 95  final grade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College grade of “C”   = 75 . . . with  +10 = 85  final grade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College grade of “D” 	 = 70 ----</a:t>
            </a:r>
            <a:r>
              <a:rPr lang="en-US" sz="2400" b="1" u="sng" dirty="0" smtClean="0">
                <a:solidFill>
                  <a:schemeClr val="bg1"/>
                </a:solidFill>
              </a:rPr>
              <a:t>This will not earn the 10 additional points, however the student will earn a passing grade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GRADES FOR COLLEGE CLASSES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6400"/>
            <a:ext cx="8946541" cy="4571999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College Entrance Test Required for 4 year Universities.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SAT – given by college board measures reading, writing, and mathematics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Scores 800 each part = maximum score possible 1600.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ACT – given by ACT.org measures reading, writing, and mathematics.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Scores max of 36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Additional information found at </a:t>
            </a:r>
            <a:r>
              <a:rPr lang="en-US" sz="2800" b="1" dirty="0" smtClean="0">
                <a:solidFill>
                  <a:schemeClr val="bg1"/>
                </a:solidFill>
                <a:hlinkClick r:id="rId2"/>
              </a:rPr>
              <a:t>www.collegeboard.org</a:t>
            </a:r>
            <a:r>
              <a:rPr lang="en-US" sz="2800" b="1" dirty="0" smtClean="0">
                <a:solidFill>
                  <a:schemeClr val="bg1"/>
                </a:solidFill>
              </a:rPr>
              <a:t> and </a:t>
            </a:r>
            <a:r>
              <a:rPr lang="en-US" sz="2800" b="1" dirty="0" smtClean="0">
                <a:solidFill>
                  <a:schemeClr val="bg1"/>
                </a:solidFill>
                <a:hlinkClick r:id="rId3"/>
              </a:rPr>
              <a:t>www.act.org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Waivers available in the counselors office.</a:t>
            </a:r>
          </a:p>
          <a:p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SAT/ACT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357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80827"/>
            <a:ext cx="8946541" cy="4866467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Regular HOPE Scholarship </a:t>
            </a:r>
            <a:r>
              <a:rPr lang="en-US" sz="2800" b="1" dirty="0" smtClean="0">
                <a:solidFill>
                  <a:schemeClr val="bg1"/>
                </a:solidFill>
              </a:rPr>
              <a:t>– Pays 80-90% of tuition only.  Requires a 3.0 HOPE GPA</a:t>
            </a: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Zell Miller Scholarship</a:t>
            </a:r>
            <a:r>
              <a:rPr lang="en-US" sz="2800" b="1" dirty="0" smtClean="0">
                <a:solidFill>
                  <a:schemeClr val="bg1"/>
                </a:solidFill>
              </a:rPr>
              <a:t>– Pays 100% of tuition only.  Requires  a 3.7 HOPE GPA plus 1200 on SAT Reading and Math. Valedictorians and Salutatorians' </a:t>
            </a: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Core areas only </a:t>
            </a:r>
            <a:r>
              <a:rPr lang="en-US" sz="2800" b="1" dirty="0" smtClean="0">
                <a:solidFill>
                  <a:schemeClr val="bg1"/>
                </a:solidFill>
              </a:rPr>
              <a:t>– English, Math, Science, Social Studies, and Foreign Language.</a:t>
            </a: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4 More rigorous courses required </a:t>
            </a:r>
            <a:r>
              <a:rPr lang="en-US" sz="2800" b="1" dirty="0" smtClean="0">
                <a:solidFill>
                  <a:schemeClr val="bg1"/>
                </a:solidFill>
              </a:rPr>
              <a:t>Ex. AP courses, MOWR courses at the college level, anatomy, Pre-Cal, Chemistry, Spanish II, etc.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Additional information found at </a:t>
            </a:r>
            <a:r>
              <a:rPr lang="en-US" sz="2800" b="1" dirty="0" smtClean="0">
                <a:solidFill>
                  <a:schemeClr val="bg1"/>
                </a:solidFill>
                <a:hlinkClick r:id="rId2"/>
              </a:rPr>
              <a:t>www.gafutures.org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u="sng" dirty="0" smtClean="0">
                <a:solidFill>
                  <a:schemeClr val="bg1"/>
                </a:solidFill>
              </a:rPr>
              <a:t>7 Year cap </a:t>
            </a:r>
            <a:r>
              <a:rPr lang="en-US" sz="2800" b="1" dirty="0" smtClean="0">
                <a:solidFill>
                  <a:schemeClr val="bg1"/>
                </a:solidFill>
              </a:rPr>
              <a:t>on HOPE Scholarship</a:t>
            </a:r>
          </a:p>
          <a:p>
            <a:pPr>
              <a:buNone/>
            </a:pP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HOPE SCHOLARSHIP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83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 = 4 points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B = 3 points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C = 2 points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F = 0 points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Earn extra points by taking MOWR courses – 10 extra points added to your course grade.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Calculate your GPA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235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1961</TotalTime>
  <Words>767</Words>
  <Application>Microsoft Office PowerPoint</Application>
  <PresentationFormat>Custom</PresentationFormat>
  <Paragraphs>129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12th Grade Orientation</vt:lpstr>
      <vt:lpstr>Slide 2</vt:lpstr>
      <vt:lpstr>MHS - REQUIREMENTS TO GRADUATE</vt:lpstr>
      <vt:lpstr>All students must complete a Pathway/MOWR (3 COURSES) to Graduate.</vt:lpstr>
      <vt:lpstr>Move On When Ready courses count as Pathways</vt:lpstr>
      <vt:lpstr>GRADES FOR COLLEGE CLASSES</vt:lpstr>
      <vt:lpstr>SAT/ACT</vt:lpstr>
      <vt:lpstr>HOPE SCHOLARSHIP</vt:lpstr>
      <vt:lpstr>Calculate your GPA</vt:lpstr>
      <vt:lpstr>Your Transcript</vt:lpstr>
      <vt:lpstr>STAR STUDENT</vt:lpstr>
      <vt:lpstr>Transcript Request Form</vt:lpstr>
      <vt:lpstr>SCHOLARSHIP SEARCH ENGINES</vt:lpstr>
      <vt:lpstr>NCAA Eligibility</vt:lpstr>
      <vt:lpstr>Senior Options after  High School</vt:lpstr>
      <vt:lpstr>QUESTIONS???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12th Grade Orientation</dc:title>
  <dc:creator>Beth Cook</dc:creator>
  <cp:lastModifiedBy>beth.cook</cp:lastModifiedBy>
  <cp:revision>203</cp:revision>
  <dcterms:created xsi:type="dcterms:W3CDTF">2015-08-27T15:59:33Z</dcterms:created>
  <dcterms:modified xsi:type="dcterms:W3CDTF">2017-08-21T19:53:16Z</dcterms:modified>
</cp:coreProperties>
</file>